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61" r:id="rId5"/>
    <p:sldId id="263" r:id="rId6"/>
    <p:sldId id="264" r:id="rId7"/>
    <p:sldId id="265" r:id="rId8"/>
    <p:sldId id="266" r:id="rId9"/>
  </p:sldIdLst>
  <p:sldSz cx="12192000" cy="6858000"/>
  <p:notesSz cx="6858000" cy="9144000"/>
  <p:defaultTextStyle>
    <a:defPPr rtl="0">
      <a:defRPr lang="pt-b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5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9E7480B8-8A0A-4B56-8D54-E823DCC0F8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E057513-9C93-48C4-B8CC-06DEEABEBE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8A45D-0270-4B85-BA84-29A26462B853}" type="datetime1">
              <a:rPr lang="pt-BR" smtClean="0"/>
              <a:t>15/09/2021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B526431-228F-49AB-A288-2D3B4D5BF0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BF697D2-41EF-4DF0-B5BE-33D0275CE7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E9BC7-1D88-46B0-89EB-967B831C2BE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2384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3879B29-B324-4CB3-B9C9-1A3BB0F88CD5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275CD8D-B1D9-4658-A4F0-38CA8D83ED5D}" type="slidenum">
              <a:rPr lang="pt-BR" noProof="0" smtClean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830980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4331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m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o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tângulo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orma livre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orma Livre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tângulo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orma livre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orma livre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orma livre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orma livre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orma livre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orma livre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orma livre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orma livre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orma livre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orma livre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orma livre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orma livre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orma livre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orma livre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orma livre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orma livre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orma livre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orma livre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orma livre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orma livre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orma livre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orma livre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orma livre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orma livre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tângulo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orma livre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orma livre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orma livre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orma livre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orma livre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orma livre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orma livre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orma livre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orma livre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orma livre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orma livre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tângulo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orma livre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orma livre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orma livre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orma livre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orma livre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orma livre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orma livre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orma livre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orma livre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orma livre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orma livre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orma livre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orma livre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 noProof="0"/>
              <a:t>Clique para editar o estilo de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C74EB379-06D1-44CD-80C8-096187295FC7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m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Imagem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C732B9-82A8-45C4-976D-822ACC409CDD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C8518B-8377-41B6-9B96-12E790E48149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12" name="Espaço Reservado para Texto 3"/>
          <p:cNvSpPr>
            <a:spLocks noGrp="1"/>
          </p:cNvSpPr>
          <p:nvPr>
            <p:ph type="body" sz="half" idx="13" hasCustomPrompt="1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E661AF-0B74-4EE7-A109-4CEE3749C184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  <p:sp>
        <p:nvSpPr>
          <p:cNvPr id="60" name="Caixa de texto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t-BR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  <p:sp>
        <p:nvSpPr>
          <p:cNvPr id="61" name="Caixa de texto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t-BR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B79E101-74A5-43BE-8E74-04C2FE42D6AB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"/>
          <p:cNvSpPr>
            <a:spLocks noGrp="1"/>
          </p:cNvSpPr>
          <p:nvPr>
            <p:ph type="title" hasCustomPrompt="1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7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8" name="Espaço reservado para texto 3"/>
          <p:cNvSpPr>
            <a:spLocks noGrp="1"/>
          </p:cNvSpPr>
          <p:nvPr>
            <p:ph type="body" sz="half" idx="15" hasCustomPrompt="1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9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10" name="Espaço reservado para texto 3"/>
          <p:cNvSpPr>
            <a:spLocks noGrp="1"/>
          </p:cNvSpPr>
          <p:nvPr>
            <p:ph type="body" sz="half" idx="16" hasCustomPrompt="1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11" name="Espaço reservado para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12" name="Espaço reservado para texto 3"/>
          <p:cNvSpPr>
            <a:spLocks noGrp="1"/>
          </p:cNvSpPr>
          <p:nvPr>
            <p:ph type="body" sz="half" idx="17" hasCustomPrompt="1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A0CA58C-FF46-4766-9E9B-E72B9B44FF89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3 imag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19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0" name="Espaço reservado para imagem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21" name="Espaço reservado para texto 3"/>
          <p:cNvSpPr>
            <a:spLocks noGrp="1"/>
          </p:cNvSpPr>
          <p:nvPr>
            <p:ph type="body" sz="half" idx="18" hasCustomPrompt="1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2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3" name="Espaço Reservado para Imagem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24" name="Espaço reservado para texto 3"/>
          <p:cNvSpPr>
            <a:spLocks noGrp="1"/>
          </p:cNvSpPr>
          <p:nvPr>
            <p:ph type="body" sz="half" idx="19" hasCustomPrompt="1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5" name="Espaço Reservado para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6" name="Espaço Reservado para Imagem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27" name="Espaço reservado para texto 3"/>
          <p:cNvSpPr>
            <a:spLocks noGrp="1"/>
          </p:cNvSpPr>
          <p:nvPr>
            <p:ph type="body" sz="half" idx="20" hasCustomPrompt="1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2666DD-2042-4EC4-9C9F-868D9F79DB8D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0B3305-99C5-4BCF-B4EA-119885D4E9F4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 hasCustomPrompt="1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378DDE-E7E4-4622-BA10-1F47372DE173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D05E10-71A5-4067-831B-D57CDF04C08C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822D98-22A8-41D2-8B81-94C9C0F6C77D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 hasCustomPrompt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 hasCustomPrompt="1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243BA4-104E-4035-B79E-FB739DE7A669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 hasCustomPrompt="1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 hasCustomPrompt="1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A5BFCA-CDBB-48D1-B229-F34D96B746CD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9" name="Espaço Reservado para o Número do Slid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34F18B-CA89-4A35-A6CA-8796BD54175D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396D4CD-C0A1-4E5F-AA3F-2E98C4D2A17C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 hasCustomPrompt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DBD1C24-9164-4C7B-8465-87C520346692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t-BR" noProof="0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285A4C-0B52-4EE7-8847-A72082F31286}" type="datetime1">
              <a:rPr lang="pt-BR" noProof="0" smtClean="0"/>
              <a:t>15/09/2021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upo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tângulo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orma livre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orma Livre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orma livre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orma Livre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orma livre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orma livre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orma livre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orma livre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orma livre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orma livre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ha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orma livre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orma livre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orma livre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orma livre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tângulo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orma livre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orma livre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orma livre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orma livre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orma livre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orma livre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orma livre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orma livre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orma livre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orma livre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upo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orma livre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orma livre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orma livre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orma livre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orma livre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orma livre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orma livre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orma livre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orma livre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tângulo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pt-BR" noProof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D665FD3-DBF9-45B5-AAA0-B0EECBA09184}" type="datetime1">
              <a:rPr lang="pt-BR" noProof="0" smtClean="0"/>
              <a:t>15/09/2021</a:t>
            </a:fld>
            <a:endParaRPr lang="pt-BR" noProof="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pt-BR" noProof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o 76">
            <a:extLst>
              <a:ext uri="{FF2B5EF4-FFF2-40B4-BE49-F238E27FC236}">
                <a16:creationId xmlns:a16="http://schemas.microsoft.com/office/drawing/2014/main" id="{AD579530-1077-46B3-BD5C-81BB270A1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8" name="Retângulo 77">
              <a:extLst>
                <a:ext uri="{FF2B5EF4-FFF2-40B4-BE49-F238E27FC236}">
                  <a16:creationId xmlns:a16="http://schemas.microsoft.com/office/drawing/2014/main" id="{ACBB106A-B366-4349-B59F-E8FBDADD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79" name="Imagem 2">
              <a:extLst>
                <a:ext uri="{FF2B5EF4-FFF2-40B4-BE49-F238E27FC236}">
                  <a16:creationId xmlns:a16="http://schemas.microsoft.com/office/drawing/2014/main" id="{113FC03B-24E4-4A3F-9626-CC7F6356B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6="http://schemas.microsoft.com/office/drawing/2014/main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Imagem 4" descr="fechar a placa do circuito">
            <a:extLst>
              <a:ext uri="{FF2B5EF4-FFF2-40B4-BE49-F238E27FC236}">
                <a16:creationId xmlns:a16="http://schemas.microsoft.com/office/drawing/2014/main" id="{525AE681-57C0-4C44-9E88-A16CDA016E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0000"/>
          </a:blip>
          <a:srcRect t="6504" b="9202"/>
          <a:stretch/>
        </p:blipFill>
        <p:spPr>
          <a:xfrm>
            <a:off x="-2" y="10"/>
            <a:ext cx="12188389" cy="6857990"/>
          </a:xfrm>
          <a:prstGeom prst="rect">
            <a:avLst/>
          </a:prstGeom>
        </p:spPr>
      </p:pic>
      <p:grpSp>
        <p:nvGrpSpPr>
          <p:cNvPr id="81" name="Grupo 80">
            <a:extLst>
              <a:ext uri="{FF2B5EF4-FFF2-40B4-BE49-F238E27FC236}">
                <a16:creationId xmlns:a16="http://schemas.microsoft.com/office/drawing/2014/main" id="{83F79A5F-63B5-4802-B39B-BF0F89DDD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82" name="Retângulo com Canto Diagonal Arredondado 7">
              <a:extLst>
                <a:ext uri="{FF2B5EF4-FFF2-40B4-BE49-F238E27FC236}">
                  <a16:creationId xmlns:a16="http://schemas.microsoft.com/office/drawing/2014/main" id="{00D14BF7-A799-4EDA-8C19-CED0B8EC5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grpSp>
          <p:nvGrpSpPr>
            <p:cNvPr id="83" name="Grupo 82">
              <a:extLst>
                <a:ext uri="{FF2B5EF4-FFF2-40B4-BE49-F238E27FC236}">
                  <a16:creationId xmlns:a16="http://schemas.microsoft.com/office/drawing/2014/main" id="{AF292344-73C8-4E53-85C0-8CDB23EB53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84" name="Forma livre 32">
                <a:extLst>
                  <a:ext uri="{FF2B5EF4-FFF2-40B4-BE49-F238E27FC236}">
                    <a16:creationId xmlns:a16="http://schemas.microsoft.com/office/drawing/2014/main" id="{4781E776-A0A7-4FB6-958B-8389BBA569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5" name="Forma livre 33">
                <a:extLst>
                  <a:ext uri="{FF2B5EF4-FFF2-40B4-BE49-F238E27FC236}">
                    <a16:creationId xmlns:a16="http://schemas.microsoft.com/office/drawing/2014/main" id="{0F004D56-F177-45BC-8965-B72DB88A0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6" name="Forma livre 34">
                <a:extLst>
                  <a:ext uri="{FF2B5EF4-FFF2-40B4-BE49-F238E27FC236}">
                    <a16:creationId xmlns:a16="http://schemas.microsoft.com/office/drawing/2014/main" id="{5F2F1F83-817B-4678-B0AE-8FFDC49FC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7" name="Forma livre 37">
                <a:extLst>
                  <a:ext uri="{FF2B5EF4-FFF2-40B4-BE49-F238E27FC236}">
                    <a16:creationId xmlns:a16="http://schemas.microsoft.com/office/drawing/2014/main" id="{F908EB47-32F4-4E82-BF56-FD25BB074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8" name="Forma livre 35">
                <a:extLst>
                  <a:ext uri="{FF2B5EF4-FFF2-40B4-BE49-F238E27FC236}">
                    <a16:creationId xmlns:a16="http://schemas.microsoft.com/office/drawing/2014/main" id="{0966000D-B975-4E8A-9BF2-EACF216405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9" name="Forma livre 36">
                <a:extLst>
                  <a:ext uri="{FF2B5EF4-FFF2-40B4-BE49-F238E27FC236}">
                    <a16:creationId xmlns:a16="http://schemas.microsoft.com/office/drawing/2014/main" id="{A9554499-6796-4AEE-B012-34A5B9A58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0" name="Forma livre 38">
                <a:extLst>
                  <a:ext uri="{FF2B5EF4-FFF2-40B4-BE49-F238E27FC236}">
                    <a16:creationId xmlns:a16="http://schemas.microsoft.com/office/drawing/2014/main" id="{9DD40864-34BD-491F-B591-180E7B32C1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1" name="Forma Livre 39">
                <a:extLst>
                  <a:ext uri="{FF2B5EF4-FFF2-40B4-BE49-F238E27FC236}">
                    <a16:creationId xmlns:a16="http://schemas.microsoft.com/office/drawing/2014/main" id="{2623F54C-4373-4D30-90DB-3129BDDF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2" name="Forma livre 40">
                <a:extLst>
                  <a:ext uri="{FF2B5EF4-FFF2-40B4-BE49-F238E27FC236}">
                    <a16:creationId xmlns:a16="http://schemas.microsoft.com/office/drawing/2014/main" id="{1FF42884-D4B2-462F-9FA7-4FA892532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3" name="Retângulo 41">
                <a:extLst>
                  <a:ext uri="{FF2B5EF4-FFF2-40B4-BE49-F238E27FC236}">
                    <a16:creationId xmlns:a16="http://schemas.microsoft.com/office/drawing/2014/main" id="{27F4D4BA-37F5-4D54-BDFF-733F621D5D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4" name="Forma livre 32">
                <a:extLst>
                  <a:ext uri="{FF2B5EF4-FFF2-40B4-BE49-F238E27FC236}">
                    <a16:creationId xmlns:a16="http://schemas.microsoft.com/office/drawing/2014/main" id="{29E4A0E5-0441-4563-A947-12A578110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5" name="Forma livre 33">
                <a:extLst>
                  <a:ext uri="{FF2B5EF4-FFF2-40B4-BE49-F238E27FC236}">
                    <a16:creationId xmlns:a16="http://schemas.microsoft.com/office/drawing/2014/main" id="{4A8D89B4-AD1B-410A-870B-1042E075A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6" name="Forma livre 34">
                <a:extLst>
                  <a:ext uri="{FF2B5EF4-FFF2-40B4-BE49-F238E27FC236}">
                    <a16:creationId xmlns:a16="http://schemas.microsoft.com/office/drawing/2014/main" id="{DFC54570-9F45-44E6-AC94-4B3192D44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7" name="Forma livre 37">
                <a:extLst>
                  <a:ext uri="{FF2B5EF4-FFF2-40B4-BE49-F238E27FC236}">
                    <a16:creationId xmlns:a16="http://schemas.microsoft.com/office/drawing/2014/main" id="{A976F76C-4BBB-4CD4-9270-5E4E8802BF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8" name="Forma livre 35">
                <a:extLst>
                  <a:ext uri="{FF2B5EF4-FFF2-40B4-BE49-F238E27FC236}">
                    <a16:creationId xmlns:a16="http://schemas.microsoft.com/office/drawing/2014/main" id="{06081E5F-35E2-4E9E-A0DA-9E2F769C4C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9" name="Forma livre 36">
                <a:extLst>
                  <a:ext uri="{FF2B5EF4-FFF2-40B4-BE49-F238E27FC236}">
                    <a16:creationId xmlns:a16="http://schemas.microsoft.com/office/drawing/2014/main" id="{7B7B4F78-1391-433D-AAE5-0FA8B8EE18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0" name="Forma livre 38">
                <a:extLst>
                  <a:ext uri="{FF2B5EF4-FFF2-40B4-BE49-F238E27FC236}">
                    <a16:creationId xmlns:a16="http://schemas.microsoft.com/office/drawing/2014/main" id="{EF63F42B-29ED-4285-99D1-5FA657DA92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1" name="Forma livre 39">
                <a:extLst>
                  <a:ext uri="{FF2B5EF4-FFF2-40B4-BE49-F238E27FC236}">
                    <a16:creationId xmlns:a16="http://schemas.microsoft.com/office/drawing/2014/main" id="{EB7A6053-A7CF-4785-B396-6F70D6EBE9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2" name="Forma livre 40">
                <a:extLst>
                  <a:ext uri="{FF2B5EF4-FFF2-40B4-BE49-F238E27FC236}">
                    <a16:creationId xmlns:a16="http://schemas.microsoft.com/office/drawing/2014/main" id="{E6337518-A10D-47A5-BD86-6D1F3FAF3C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3" name="Retângulo 41">
                <a:extLst>
                  <a:ext uri="{FF2B5EF4-FFF2-40B4-BE49-F238E27FC236}">
                    <a16:creationId xmlns:a16="http://schemas.microsoft.com/office/drawing/2014/main" id="{7591C37F-6498-4992-992D-D413A84752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</p:grp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D476017-D224-40AE-B921-675254501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2328334"/>
            <a:ext cx="6858000" cy="724163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pt-BR" dirty="0"/>
              <a:t>FUNÇÕES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1F013D4-CBD9-4FC1-AF91-2301A7044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3375" y="3006192"/>
            <a:ext cx="6857999" cy="1512799"/>
          </a:xfrm>
        </p:spPr>
        <p:txBody>
          <a:bodyPr rtlCol="0">
            <a:normAutofit/>
          </a:bodyPr>
          <a:lstStyle/>
          <a:p>
            <a:pPr algn="ctr" rtl="0"/>
            <a:r>
              <a:rPr lang="pt-BR" dirty="0"/>
              <a:t>INTRODUÇÃO A PROGRAMAÇÃO DE COMPUTADORES</a:t>
            </a:r>
          </a:p>
          <a:p>
            <a:pPr algn="ctr" rtl="0"/>
            <a:r>
              <a:rPr lang="pt-BR" dirty="0"/>
              <a:t>PROF. ALBERSON WANDER SÁ DOS SANTOS</a:t>
            </a:r>
          </a:p>
          <a:p>
            <a:pPr algn="ctr" rtl="0"/>
            <a:r>
              <a:rPr lang="pt-BR" dirty="0"/>
              <a:t>ALGORITMOS ESTRUTURADOS</a:t>
            </a:r>
          </a:p>
          <a:p>
            <a:pPr algn="ctr" rt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37192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8C41C3-83D2-42E9-9372-B128471AB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Sobre funções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1A89DC0-0F78-4528-BC52-DF5900ED5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3200" dirty="0"/>
              <a:t>Ao contrário de PROCEDIMENTOS, as </a:t>
            </a:r>
            <a:r>
              <a:rPr lang="pt-BR" sz="3200" b="1" dirty="0">
                <a:solidFill>
                  <a:srgbClr val="FF0000"/>
                </a:solidFill>
                <a:highlight>
                  <a:srgbClr val="FFFF00"/>
                </a:highlight>
              </a:rPr>
              <a:t>FUNÇÕES </a:t>
            </a:r>
            <a:r>
              <a:rPr lang="pt-BR" sz="3200" b="1">
                <a:solidFill>
                  <a:srgbClr val="FF0000"/>
                </a:solidFill>
                <a:highlight>
                  <a:srgbClr val="FFFF00"/>
                </a:highlight>
              </a:rPr>
              <a:t>RETORNAM UM VALOR</a:t>
            </a:r>
            <a:endParaRPr lang="pt-BR" sz="3200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pt-BR" sz="3200" dirty="0"/>
              <a:t>A chamada da FUNÇÃO </a:t>
            </a:r>
            <a:r>
              <a:rPr lang="pt-BR" sz="3200" dirty="0">
                <a:solidFill>
                  <a:schemeClr val="bg2">
                    <a:lumMod val="75000"/>
                  </a:schemeClr>
                </a:solidFill>
                <a:highlight>
                  <a:srgbClr val="FFFF00"/>
                </a:highlight>
              </a:rPr>
              <a:t>NÃO SE FAZ em linha isolada de comando</a:t>
            </a:r>
            <a:r>
              <a:rPr lang="pt-BR" sz="3200" dirty="0"/>
              <a:t>, </a:t>
            </a:r>
            <a:r>
              <a:rPr lang="pt-BR" sz="3200" dirty="0">
                <a:solidFill>
                  <a:schemeClr val="bg2">
                    <a:lumMod val="75000"/>
                  </a:schemeClr>
                </a:solidFill>
                <a:highlight>
                  <a:srgbClr val="FFFF00"/>
                </a:highlight>
              </a:rPr>
              <a:t>DEVE SER FEITO NUMA EXPRESSÃO</a:t>
            </a:r>
          </a:p>
        </p:txBody>
      </p:sp>
    </p:spTree>
    <p:extLst>
      <p:ext uri="{BB962C8B-B14F-4D97-AF65-F5344CB8AC3E}">
        <p14:creationId xmlns:p14="http://schemas.microsoft.com/office/powerpoint/2010/main" val="150306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491466-B022-409A-B1B2-0BFA775AA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14935"/>
            <a:ext cx="9905998" cy="1478570"/>
          </a:xfrm>
        </p:spPr>
        <p:txBody>
          <a:bodyPr/>
          <a:lstStyle/>
          <a:p>
            <a:r>
              <a:rPr lang="pt-BR" dirty="0"/>
              <a:t>SINTAXE DE CRIAÇÃO DA FUNÇÃO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BD6E0B2-26BA-48CF-BE59-D4480BD623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130" y="1149555"/>
            <a:ext cx="11396870" cy="3462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>
                <a:highlight>
                  <a:srgbClr val="000080"/>
                </a:highlight>
              </a:rPr>
              <a:t>FUNCAO</a:t>
            </a:r>
            <a:r>
              <a:rPr lang="pt-BR" dirty="0"/>
              <a:t> </a:t>
            </a:r>
            <a:r>
              <a:rPr lang="pt-BR" dirty="0">
                <a:highlight>
                  <a:srgbClr val="00FF00"/>
                </a:highlight>
              </a:rPr>
              <a:t>&lt;NOMEFUNCAO&gt; </a:t>
            </a:r>
            <a:r>
              <a:rPr lang="pt-BR" dirty="0">
                <a:highlight>
                  <a:srgbClr val="800080"/>
                </a:highlight>
              </a:rPr>
              <a:t>(variavel1:tipo1 ; ...; </a:t>
            </a:r>
            <a:r>
              <a:rPr lang="pt-BR" dirty="0" err="1">
                <a:highlight>
                  <a:srgbClr val="800080"/>
                </a:highlight>
              </a:rPr>
              <a:t>variavelN</a:t>
            </a:r>
            <a:r>
              <a:rPr lang="pt-BR" dirty="0">
                <a:highlight>
                  <a:srgbClr val="800080"/>
                </a:highlight>
              </a:rPr>
              <a:t>: </a:t>
            </a:r>
            <a:r>
              <a:rPr lang="pt-BR" dirty="0" err="1">
                <a:highlight>
                  <a:srgbClr val="800080"/>
                </a:highlight>
              </a:rPr>
              <a:t>tipoN</a:t>
            </a:r>
            <a:r>
              <a:rPr lang="pt-BR" dirty="0">
                <a:highlight>
                  <a:srgbClr val="800080"/>
                </a:highlight>
              </a:rPr>
              <a:t>)</a:t>
            </a:r>
            <a:r>
              <a:rPr lang="pt-BR" dirty="0"/>
              <a:t> : </a:t>
            </a:r>
            <a:r>
              <a:rPr lang="pt-BR" dirty="0">
                <a:highlight>
                  <a:srgbClr val="FF0000"/>
                </a:highlight>
              </a:rPr>
              <a:t>&lt;TIPO DE RETORNO&gt;</a:t>
            </a:r>
          </a:p>
          <a:p>
            <a:pPr marL="0" indent="0">
              <a:buNone/>
            </a:pPr>
            <a:r>
              <a:rPr lang="pt-BR" dirty="0"/>
              <a:t>VAR</a:t>
            </a:r>
          </a:p>
          <a:p>
            <a:pPr marL="0" indent="0">
              <a:buNone/>
            </a:pPr>
            <a:r>
              <a:rPr lang="pt-BR" dirty="0"/>
              <a:t>INICIO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>
                <a:highlight>
                  <a:srgbClr val="C0C0C0"/>
                </a:highlight>
              </a:rPr>
              <a:t>&lt;comandos do interior da função&gt;</a:t>
            </a:r>
            <a:r>
              <a:rPr lang="pt-BR" dirty="0"/>
              <a:t> </a:t>
            </a:r>
          </a:p>
          <a:p>
            <a:pPr marL="0" indent="0">
              <a:buNone/>
            </a:pPr>
            <a:r>
              <a:rPr lang="pt-BR" dirty="0"/>
              <a:t>	</a:t>
            </a:r>
            <a:r>
              <a:rPr lang="pt-BR" dirty="0">
                <a:highlight>
                  <a:srgbClr val="000080"/>
                </a:highlight>
              </a:rPr>
              <a:t>RETORNE &lt;DADO&gt;</a:t>
            </a:r>
          </a:p>
          <a:p>
            <a:pPr marL="0" indent="0">
              <a:buNone/>
            </a:pPr>
            <a:r>
              <a:rPr lang="pt-BR" dirty="0"/>
              <a:t>FIMFUNCAO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6F95BC6-1243-41E5-A289-5FCEA0D1787D}"/>
              </a:ext>
            </a:extLst>
          </p:cNvPr>
          <p:cNvSpPr txBox="1"/>
          <p:nvPr/>
        </p:nvSpPr>
        <p:spPr>
          <a:xfrm>
            <a:off x="1842052" y="4434741"/>
            <a:ext cx="8905461" cy="230832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ONDE: </a:t>
            </a:r>
          </a:p>
          <a:p>
            <a:pPr algn="just"/>
            <a:r>
              <a:rPr lang="pt-BR" dirty="0"/>
              <a:t>VAR: ÁREA DE CRIAÇÃO DE VARIÁVEIS LOCAIS DA FUNÇÃO</a:t>
            </a:r>
          </a:p>
          <a:p>
            <a:pPr algn="just"/>
            <a:r>
              <a:rPr lang="pt-BR" dirty="0">
                <a:highlight>
                  <a:srgbClr val="000080"/>
                </a:highlight>
              </a:rPr>
              <a:t>FUNCAO: INDICA QUE ESTÁ SENDO CRIADA UMA FUNÇÃO</a:t>
            </a:r>
          </a:p>
          <a:p>
            <a:pPr algn="just"/>
            <a:r>
              <a:rPr lang="pt-BR" dirty="0">
                <a:highlight>
                  <a:srgbClr val="00FF00"/>
                </a:highlight>
              </a:rPr>
              <a:t>&lt;NOMEFUNCAO&gt;: NOME DA FUNÇÃO CRIADA PELO PROGRAMADOR</a:t>
            </a:r>
            <a:endParaRPr lang="pt-BR" dirty="0"/>
          </a:p>
          <a:p>
            <a:pPr algn="just"/>
            <a:r>
              <a:rPr lang="pt-BR" dirty="0">
                <a:highlight>
                  <a:srgbClr val="800080"/>
                </a:highlight>
              </a:rPr>
              <a:t>(variavel1:tipo1 ; ...; </a:t>
            </a:r>
            <a:r>
              <a:rPr lang="pt-BR" dirty="0" err="1">
                <a:highlight>
                  <a:srgbClr val="800080"/>
                </a:highlight>
              </a:rPr>
              <a:t>variavelN</a:t>
            </a:r>
            <a:r>
              <a:rPr lang="pt-BR" dirty="0">
                <a:highlight>
                  <a:srgbClr val="800080"/>
                </a:highlight>
              </a:rPr>
              <a:t>: </a:t>
            </a:r>
            <a:r>
              <a:rPr lang="pt-BR" dirty="0" err="1">
                <a:highlight>
                  <a:srgbClr val="800080"/>
                </a:highlight>
              </a:rPr>
              <a:t>tipoN</a:t>
            </a:r>
            <a:r>
              <a:rPr lang="pt-BR" dirty="0">
                <a:highlight>
                  <a:srgbClr val="800080"/>
                </a:highlight>
              </a:rPr>
              <a:t>): ÁREA DE PARÂMETROS DE ENTRADA DA FUNÇÃO</a:t>
            </a:r>
            <a:endParaRPr lang="pt-BR" dirty="0"/>
          </a:p>
          <a:p>
            <a:pPr algn="just"/>
            <a:r>
              <a:rPr lang="pt-BR" dirty="0">
                <a:highlight>
                  <a:srgbClr val="FF0000"/>
                </a:highlight>
              </a:rPr>
              <a:t>&lt;TIPO DE RETORNO&gt;: TIPO DE DADO QUE A FUNÇÃO RETORNARÁ</a:t>
            </a:r>
            <a:endParaRPr lang="pt-BR" dirty="0"/>
          </a:p>
          <a:p>
            <a:pPr algn="just"/>
            <a:r>
              <a:rPr lang="pt-BR" dirty="0">
                <a:highlight>
                  <a:srgbClr val="C0C0C0"/>
                </a:highlight>
              </a:rPr>
              <a:t>&lt;comandos do interior da função&gt; : COMANDOS PROGRAMADOS DENTRO DA FUNÇÃO</a:t>
            </a:r>
          </a:p>
          <a:p>
            <a:pPr algn="just"/>
            <a:r>
              <a:rPr lang="pt-BR" dirty="0">
                <a:highlight>
                  <a:srgbClr val="000080"/>
                </a:highlight>
              </a:rPr>
              <a:t>RETORNE &lt;DADO&gt;: ÚLTIMA LINHA QUE RETORNARÁ O DADO DA FUNÇÃO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676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F8DC85-560C-46B7-BA32-3D01CD441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0"/>
            <a:ext cx="9905998" cy="1478570"/>
          </a:xfrm>
        </p:spPr>
        <p:txBody>
          <a:bodyPr/>
          <a:lstStyle/>
          <a:p>
            <a:r>
              <a:rPr lang="pt-BR" dirty="0"/>
              <a:t>EXEMPLO DE ALGORITMO COM USO DE FUNÇÃO: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BC4ECEA-83BE-4CA8-ACA0-068015D30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86" y="1012874"/>
            <a:ext cx="6439225" cy="5723755"/>
          </a:xfrm>
          <a:prstGeom prst="rect">
            <a:avLst/>
          </a:prstGeom>
        </p:spPr>
      </p:pic>
      <p:sp>
        <p:nvSpPr>
          <p:cNvPr id="6" name="Texto Explicativo: Linha 5">
            <a:extLst>
              <a:ext uri="{FF2B5EF4-FFF2-40B4-BE49-F238E27FC236}">
                <a16:creationId xmlns:a16="http://schemas.microsoft.com/office/drawing/2014/main" id="{6DB85109-2039-46F3-AAB7-0E5EEB754E2F}"/>
              </a:ext>
            </a:extLst>
          </p:cNvPr>
          <p:cNvSpPr/>
          <p:nvPr/>
        </p:nvSpPr>
        <p:spPr>
          <a:xfrm>
            <a:off x="5406887" y="1346048"/>
            <a:ext cx="3074503" cy="456247"/>
          </a:xfrm>
          <a:prstGeom prst="borderCallout1">
            <a:avLst>
              <a:gd name="adj1" fmla="val 18750"/>
              <a:gd name="adj2" fmla="val -8333"/>
              <a:gd name="adj3" fmla="val 295284"/>
              <a:gd name="adj4" fmla="val -10945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CRIANDO A FUNÇÃO </a:t>
            </a:r>
            <a:r>
              <a:rPr lang="pt-BR" b="1" u="sng" dirty="0"/>
              <a:t>SOMAR</a:t>
            </a:r>
            <a:r>
              <a:rPr lang="pt-BR" dirty="0"/>
              <a:t>, </a:t>
            </a:r>
          </a:p>
        </p:txBody>
      </p:sp>
      <p:sp>
        <p:nvSpPr>
          <p:cNvPr id="7" name="Texto Explicativo: Linha Dobrada Dupla 6">
            <a:extLst>
              <a:ext uri="{FF2B5EF4-FFF2-40B4-BE49-F238E27FC236}">
                <a16:creationId xmlns:a16="http://schemas.microsoft.com/office/drawing/2014/main" id="{71661F9A-6A86-4A4C-BBA3-DC2B5AC395A4}"/>
              </a:ext>
            </a:extLst>
          </p:cNvPr>
          <p:cNvSpPr/>
          <p:nvPr/>
        </p:nvSpPr>
        <p:spPr>
          <a:xfrm>
            <a:off x="6387548" y="3127513"/>
            <a:ext cx="5650766" cy="456247"/>
          </a:xfrm>
          <a:prstGeom prst="borderCallout3">
            <a:avLst>
              <a:gd name="adj1" fmla="val -44488"/>
              <a:gd name="adj2" fmla="val -72267"/>
              <a:gd name="adj3" fmla="val -43196"/>
              <a:gd name="adj4" fmla="val -26461"/>
              <a:gd name="adj5" fmla="val 56452"/>
              <a:gd name="adj6" fmla="val -18280"/>
              <a:gd name="adj7" fmla="val 61350"/>
              <a:gd name="adj8" fmla="val -430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X E Y DEFINIDOS COMO PARÂMETROS DE ENTRADA</a:t>
            </a:r>
          </a:p>
        </p:txBody>
      </p:sp>
      <p:sp>
        <p:nvSpPr>
          <p:cNvPr id="9" name="Texto Explicativo: Linha 8">
            <a:extLst>
              <a:ext uri="{FF2B5EF4-FFF2-40B4-BE49-F238E27FC236}">
                <a16:creationId xmlns:a16="http://schemas.microsoft.com/office/drawing/2014/main" id="{B6661067-1002-43AF-AD36-A517D9AB381C}"/>
              </a:ext>
            </a:extLst>
          </p:cNvPr>
          <p:cNvSpPr/>
          <p:nvPr/>
        </p:nvSpPr>
        <p:spPr>
          <a:xfrm>
            <a:off x="7283703" y="2055992"/>
            <a:ext cx="4258940" cy="456247"/>
          </a:xfrm>
          <a:prstGeom prst="borderCallout1">
            <a:avLst>
              <a:gd name="adj1" fmla="val 59414"/>
              <a:gd name="adj2" fmla="val -1868"/>
              <a:gd name="adj3" fmla="val 118104"/>
              <a:gd name="adj4" fmla="val -32424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TIPO DE RETORNO  DA FUNÇÃO </a:t>
            </a:r>
            <a:r>
              <a:rPr lang="pt-BR" b="1" u="sng" dirty="0"/>
              <a:t>SOMAR</a:t>
            </a:r>
          </a:p>
        </p:txBody>
      </p:sp>
      <p:sp>
        <p:nvSpPr>
          <p:cNvPr id="11" name="Texto Explicativo: Linha Dobrada Dupla 10">
            <a:extLst>
              <a:ext uri="{FF2B5EF4-FFF2-40B4-BE49-F238E27FC236}">
                <a16:creationId xmlns:a16="http://schemas.microsoft.com/office/drawing/2014/main" id="{FC36716A-F1C9-4DEA-80ED-491F6377F29A}"/>
              </a:ext>
            </a:extLst>
          </p:cNvPr>
          <p:cNvSpPr/>
          <p:nvPr/>
        </p:nvSpPr>
        <p:spPr>
          <a:xfrm>
            <a:off x="6944138" y="6003235"/>
            <a:ext cx="4426227" cy="582143"/>
          </a:xfrm>
          <a:prstGeom prst="borderCallout3">
            <a:avLst>
              <a:gd name="adj1" fmla="val 11247"/>
              <a:gd name="adj2" fmla="val -88200"/>
              <a:gd name="adj3" fmla="val 9635"/>
              <a:gd name="adj4" fmla="val -55633"/>
              <a:gd name="adj5" fmla="val 10923"/>
              <a:gd name="adj6" fmla="val -17382"/>
              <a:gd name="adj7" fmla="val 61350"/>
              <a:gd name="adj8" fmla="val -430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COMANDO DE CHAMADA DA FUNÇÃO SOMAR</a:t>
            </a:r>
          </a:p>
        </p:txBody>
      </p:sp>
      <p:sp>
        <p:nvSpPr>
          <p:cNvPr id="13" name="Texto Explicativo: Linha 12">
            <a:extLst>
              <a:ext uri="{FF2B5EF4-FFF2-40B4-BE49-F238E27FC236}">
                <a16:creationId xmlns:a16="http://schemas.microsoft.com/office/drawing/2014/main" id="{3AB6660D-F921-48F5-B717-67DE6D87F612}"/>
              </a:ext>
            </a:extLst>
          </p:cNvPr>
          <p:cNvSpPr/>
          <p:nvPr/>
        </p:nvSpPr>
        <p:spPr>
          <a:xfrm>
            <a:off x="6944138" y="4439478"/>
            <a:ext cx="4258940" cy="1072474"/>
          </a:xfrm>
          <a:prstGeom prst="borderCallout1">
            <a:avLst>
              <a:gd name="adj1" fmla="val 92259"/>
              <a:gd name="adj2" fmla="val -623"/>
              <a:gd name="adj3" fmla="val 133971"/>
              <a:gd name="adj4" fmla="val -10679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VARIÁVEL </a:t>
            </a:r>
            <a:r>
              <a:rPr lang="pt-BR" b="1" u="sng" dirty="0"/>
              <a:t>RESULTADO</a:t>
            </a:r>
            <a:r>
              <a:rPr lang="pt-BR" dirty="0"/>
              <a:t> RECEBERÁ O RETORNO DA FUNÇÃO. FOI CRIADA COM MESMO </a:t>
            </a:r>
            <a:r>
              <a:rPr lang="pt-BR" b="1" u="sng" dirty="0"/>
              <a:t>TIPO DE RETORNO</a:t>
            </a:r>
            <a:r>
              <a:rPr lang="pt-BR" dirty="0"/>
              <a:t> DA FUNÇÃO</a:t>
            </a:r>
            <a:endParaRPr lang="pt-BR" b="1" u="sng" dirty="0"/>
          </a:p>
        </p:txBody>
      </p:sp>
      <p:sp>
        <p:nvSpPr>
          <p:cNvPr id="14" name="Seta: para Baixo 13">
            <a:extLst>
              <a:ext uri="{FF2B5EF4-FFF2-40B4-BE49-F238E27FC236}">
                <a16:creationId xmlns:a16="http://schemas.microsoft.com/office/drawing/2014/main" id="{4B6652DC-F761-4952-8763-15FA924EE4C0}"/>
              </a:ext>
            </a:extLst>
          </p:cNvPr>
          <p:cNvSpPr/>
          <p:nvPr/>
        </p:nvSpPr>
        <p:spPr>
          <a:xfrm rot="3489897">
            <a:off x="1818815" y="2362166"/>
            <a:ext cx="344557" cy="3313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Seta: para Cima 14">
            <a:extLst>
              <a:ext uri="{FF2B5EF4-FFF2-40B4-BE49-F238E27FC236}">
                <a16:creationId xmlns:a16="http://schemas.microsoft.com/office/drawing/2014/main" id="{1812877F-ABAE-42FB-9C07-89A03418CACD}"/>
              </a:ext>
            </a:extLst>
          </p:cNvPr>
          <p:cNvSpPr/>
          <p:nvPr/>
        </p:nvSpPr>
        <p:spPr>
          <a:xfrm>
            <a:off x="2703443" y="3021496"/>
            <a:ext cx="490331" cy="456247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Seta: para Cima 16">
            <a:extLst>
              <a:ext uri="{FF2B5EF4-FFF2-40B4-BE49-F238E27FC236}">
                <a16:creationId xmlns:a16="http://schemas.microsoft.com/office/drawing/2014/main" id="{ECD18BF0-21EA-4855-9522-B46DC5BA1F56}"/>
              </a:ext>
            </a:extLst>
          </p:cNvPr>
          <p:cNvSpPr/>
          <p:nvPr/>
        </p:nvSpPr>
        <p:spPr>
          <a:xfrm>
            <a:off x="3800082" y="3018183"/>
            <a:ext cx="490331" cy="456247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E95AFCC9-ABB0-477F-9DC8-457FCA8370D4}"/>
              </a:ext>
            </a:extLst>
          </p:cNvPr>
          <p:cNvSpPr/>
          <p:nvPr/>
        </p:nvSpPr>
        <p:spPr>
          <a:xfrm>
            <a:off x="5638800" y="2285999"/>
            <a:ext cx="344557" cy="33130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D6F97DAB-177B-4A30-93C0-A02973EE5759}"/>
              </a:ext>
            </a:extLst>
          </p:cNvPr>
          <p:cNvSpPr/>
          <p:nvPr/>
        </p:nvSpPr>
        <p:spPr>
          <a:xfrm>
            <a:off x="798592" y="5751443"/>
            <a:ext cx="565887" cy="35780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Seta: para a Esquerda 20">
            <a:extLst>
              <a:ext uri="{FF2B5EF4-FFF2-40B4-BE49-F238E27FC236}">
                <a16:creationId xmlns:a16="http://schemas.microsoft.com/office/drawing/2014/main" id="{4FB2CBC6-D1EF-4C9A-B70F-2435E03239F2}"/>
              </a:ext>
            </a:extLst>
          </p:cNvPr>
          <p:cNvSpPr/>
          <p:nvPr/>
        </p:nvSpPr>
        <p:spPr>
          <a:xfrm>
            <a:off x="4452730" y="5698435"/>
            <a:ext cx="565887" cy="357809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Texto Explicativo: Linha 21">
            <a:extLst>
              <a:ext uri="{FF2B5EF4-FFF2-40B4-BE49-F238E27FC236}">
                <a16:creationId xmlns:a16="http://schemas.microsoft.com/office/drawing/2014/main" id="{E4CDE194-6284-4417-B7F2-185CEC0ACFFA}"/>
              </a:ext>
            </a:extLst>
          </p:cNvPr>
          <p:cNvSpPr/>
          <p:nvPr/>
        </p:nvSpPr>
        <p:spPr>
          <a:xfrm>
            <a:off x="5018617" y="3759093"/>
            <a:ext cx="6351747" cy="556795"/>
          </a:xfrm>
          <a:prstGeom prst="borderCallout1">
            <a:avLst>
              <a:gd name="adj1" fmla="val 40171"/>
              <a:gd name="adj2" fmla="val -2074"/>
              <a:gd name="adj3" fmla="val 43477"/>
              <a:gd name="adj4" fmla="val -371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R FOI CRIADA COMO INTEIRO PARA RETORNAR O DADO EXIGIDO NA FUNÇÃO</a:t>
            </a:r>
          </a:p>
        </p:txBody>
      </p:sp>
      <p:sp>
        <p:nvSpPr>
          <p:cNvPr id="23" name="Seta: para Cima 22">
            <a:extLst>
              <a:ext uri="{FF2B5EF4-FFF2-40B4-BE49-F238E27FC236}">
                <a16:creationId xmlns:a16="http://schemas.microsoft.com/office/drawing/2014/main" id="{C1C8216D-C072-4459-9B39-F18B8AD31E75}"/>
              </a:ext>
            </a:extLst>
          </p:cNvPr>
          <p:cNvSpPr/>
          <p:nvPr/>
        </p:nvSpPr>
        <p:spPr>
          <a:xfrm>
            <a:off x="2230981" y="4087764"/>
            <a:ext cx="490331" cy="4562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607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9001DE-F324-4B44-801B-75A41AD00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37793"/>
            <a:ext cx="9905998" cy="1478570"/>
          </a:xfrm>
        </p:spPr>
        <p:txBody>
          <a:bodyPr/>
          <a:lstStyle/>
          <a:p>
            <a:r>
              <a:rPr lang="pt-BR" dirty="0"/>
              <a:t>AO EXECUTAR O ALGORITMO, TEMOS: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F1D4006-2EB5-4FE1-972E-8C8B9148C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35" y="1369193"/>
            <a:ext cx="10649967" cy="530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159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967128_TF45165253" id="{984161F4-FFE1-4950-87D4-DFE4123C6A75}" vid="{B74535F1-FD7C-4781-9213-0422BA09E17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4C6BCC-A38B-4625-90E6-7D3BBA3909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41CBB0-BAA0-4983-8F2B-E10AF3358DA8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E096F0E7-E7B5-406E-8E94-F0043B2AC7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 de circuito</Template>
  <TotalTime>188</TotalTime>
  <Words>240</Words>
  <Application>Microsoft Office PowerPoint</Application>
  <PresentationFormat>Widescreen</PresentationFormat>
  <Paragraphs>31</Paragraphs>
  <Slides>5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Arial</vt:lpstr>
      <vt:lpstr>Calibri</vt:lpstr>
      <vt:lpstr>Tw Cen MT</vt:lpstr>
      <vt:lpstr>Circuito</vt:lpstr>
      <vt:lpstr>FUNÇÕES</vt:lpstr>
      <vt:lpstr>Sobre funções</vt:lpstr>
      <vt:lpstr>SINTAXE DE CRIAÇÃO DA FUNÇÃO</vt:lpstr>
      <vt:lpstr>EXEMPLO DE ALGORITMO COM USO DE FUNÇÃO:</vt:lpstr>
      <vt:lpstr>AO EXECUTAR O ALGORITMO, TEMOS: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FUNÇÕES</dc:title>
  <dc:creator>ALBERSON WANDER SA DOS SANTOS</dc:creator>
  <cp:lastModifiedBy>ALBERSON WANDER SA DOS SANTOS</cp:lastModifiedBy>
  <cp:revision>7</cp:revision>
  <dcterms:created xsi:type="dcterms:W3CDTF">2020-09-29T11:42:01Z</dcterms:created>
  <dcterms:modified xsi:type="dcterms:W3CDTF">2021-09-15T11:02:18Z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