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DD129-A8C2-419E-B641-6CC90F507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10668000" cy="22860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B33C04-8A23-4499-A6EF-1D190F0FB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4571999"/>
            <a:ext cx="10668000" cy="15240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A99FB-5674-4BC5-949F-8D45EC167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3CF93-DD67-4FE2-8083-864693FE8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5E934-32B6-44B1-9622-67F30BDA3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630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A5B09-FC60-445F-8A12-79869BEC6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A219F7-87F2-409F-BB0B-8FE9270C98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C2BB8-59E0-4EB2-B3BE-59D8641EE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6984E-C0DE-461B-8011-8FC31B0EE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E7C03-68D3-445E-A5A2-8A935CFC9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805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21F0D7-112D-48B1-B32B-170B1AA2B5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43998" y="761999"/>
            <a:ext cx="2286000" cy="5334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27A7C1-8E5B-41DA-9802-F242D382B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1" y="761999"/>
            <a:ext cx="7619999" cy="5334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61CC7-F5B1-464A-8127-60645FB21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94302-B381-4F37-A9FF-5CC55191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07151-541F-4104-B989-83A9DCA6E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AF011-A499-4054-89BF-A4800A68F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FB6E8-D956-45B5-9B4A-9D31DF466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DB9DB-9E62-4292-915C-1DD413474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462F1-BC30-4172-8353-363123A1D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2EE8A-96DF-4D7D-B434-778324756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38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8453A-F2B4-4EDB-B8FA-150267BC1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10668000" cy="3038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46C51-ADF1-48FC-A4D9-38C369E78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4589463"/>
            <a:ext cx="10668000" cy="15065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43B56-4DC7-490B-AEFD-55ED1ECFF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738F8-C4B2-41D8-B627-A6DDB24B2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43D49-23F8-4C4B-9C30-EDC030EE6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992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5556D-6916-42E6-8820-8A0D328A5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747A5-C962-477F-89AA-A32385D579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285999"/>
            <a:ext cx="5151119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D08312-30FC-44D8-B2A9-B5CAAD9F0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79" y="2285999"/>
            <a:ext cx="5151121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D84EB-AF90-4F19-A376-0FE5E50F9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838ED0-2789-41E4-A36E-83F92CA2E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221A83-6D60-45F0-9173-5F6D2438B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708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FFAE2-03F4-4A94-86C4-9305B237C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AC5A5-E184-46B6-8AB5-C8E132D36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5999"/>
            <a:ext cx="5151119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DCFE87-5D80-45CB-9D13-DFC9AFCEC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2000" y="3048000"/>
            <a:ext cx="5151119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AC1E5A-8423-4749-8EDA-E13425F696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8878" y="2286000"/>
            <a:ext cx="5151122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832AAA-4BB8-4A3D-9C79-516F82F800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8878" y="3048000"/>
            <a:ext cx="5151122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0BEC63-51D3-4C70-B804-BE9EF765A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5CA295-8563-402F-92C3-1F20C977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FA5918-109D-4342-84C0-9774A52C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499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F2662-CBD1-4498-9B6E-2961F5EF1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F739AE-8101-4C18-8CF3-911BDF397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EB1C88-D181-449C-9BE1-E85068C18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38A2C9-E93B-4F0A-A021-9E3AEBC3F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70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0AE8D9-9B42-438E-ADA6-CCFE4578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F792B9-A8AF-4E13-8A25-741E8969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A2CF6-DBC5-4491-B213-B3CD09D31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93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27076-58C8-494C-B6B1-DC86F62DD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1998"/>
            <a:ext cx="3810000" cy="1524002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29E36-0340-452F-8D0A-1BC3F3A38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762001"/>
            <a:ext cx="6096000" cy="5334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051C2E-E587-45E8-BDB1-DFF2F2791B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0" y="2286000"/>
            <a:ext cx="3810000" cy="38100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21D993-DEDD-470E-B48B-CB053A55A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26C64-7401-4CA4-859F-74472AF86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108F41-F1F6-431C-9B45-8A447F188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515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104FB-422C-4023-9381-EB12F1582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762000"/>
            <a:ext cx="3809999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BA3AA-DE44-4B1F-91D1-09F67B89B9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4000" y="762001"/>
            <a:ext cx="6021388" cy="533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27B131-5117-4106-80DB-2AB208C4C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1" y="2286000"/>
            <a:ext cx="3809999" cy="3810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3918A-7F23-4C72-8E80-591324A30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071C8-76FE-4B83-8317-BD53C7C84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23681A-6F29-48FC-9409-319ED3E96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527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6EF5A53-0A64-4CA5-B9C7-1CB97CB5CF1C}"/>
              </a:ext>
            </a:extLst>
          </p:cNvPr>
          <p:cNvSpPr/>
          <p:nvPr/>
        </p:nvSpPr>
        <p:spPr>
          <a:xfrm>
            <a:off x="8157843" y="6244836"/>
            <a:ext cx="4034156" cy="613164"/>
          </a:xfrm>
          <a:custGeom>
            <a:avLst/>
            <a:gdLst>
              <a:gd name="connsiteX0" fmla="*/ 1479137 w 4034156"/>
              <a:gd name="connsiteY0" fmla="*/ 230 h 613164"/>
              <a:gd name="connsiteX1" fmla="*/ 3482844 w 4034156"/>
              <a:gd name="connsiteY1" fmla="*/ 298555 h 613164"/>
              <a:gd name="connsiteX2" fmla="*/ 3831590 w 4034156"/>
              <a:gd name="connsiteY2" fmla="*/ 425010 h 613164"/>
              <a:gd name="connsiteX3" fmla="*/ 4034156 w 4034156"/>
              <a:gd name="connsiteY3" fmla="*/ 494088 h 613164"/>
              <a:gd name="connsiteX4" fmla="*/ 4034156 w 4034156"/>
              <a:gd name="connsiteY4" fmla="*/ 613164 h 613164"/>
              <a:gd name="connsiteX5" fmla="*/ 0 w 4034156"/>
              <a:gd name="connsiteY5" fmla="*/ 613164 h 613164"/>
              <a:gd name="connsiteX6" fmla="*/ 54792 w 4034156"/>
              <a:gd name="connsiteY6" fmla="*/ 512415 h 613164"/>
              <a:gd name="connsiteX7" fmla="*/ 168327 w 4034156"/>
              <a:gd name="connsiteY7" fmla="*/ 366637 h 613164"/>
              <a:gd name="connsiteX8" fmla="*/ 1192562 w 4034156"/>
              <a:gd name="connsiteY8" fmla="*/ 1522 h 613164"/>
              <a:gd name="connsiteX9" fmla="*/ 1479137 w 4034156"/>
              <a:gd name="connsiteY9" fmla="*/ 230 h 6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34156" h="613164">
                <a:moveTo>
                  <a:pt x="1479137" y="230"/>
                </a:moveTo>
                <a:cubicBezTo>
                  <a:pt x="2152575" y="4287"/>
                  <a:pt x="2854487" y="63583"/>
                  <a:pt x="3482844" y="298555"/>
                </a:cubicBezTo>
                <a:cubicBezTo>
                  <a:pt x="3599338" y="342114"/>
                  <a:pt x="3715540" y="384216"/>
                  <a:pt x="3831590" y="425010"/>
                </a:cubicBezTo>
                <a:lnTo>
                  <a:pt x="4034156" y="494088"/>
                </a:lnTo>
                <a:lnTo>
                  <a:pt x="4034156" y="613164"/>
                </a:lnTo>
                <a:lnTo>
                  <a:pt x="0" y="613164"/>
                </a:lnTo>
                <a:lnTo>
                  <a:pt x="54792" y="512415"/>
                </a:lnTo>
                <a:cubicBezTo>
                  <a:pt x="88888" y="459433"/>
                  <a:pt x="126502" y="410480"/>
                  <a:pt x="168327" y="366637"/>
                </a:cubicBezTo>
                <a:cubicBezTo>
                  <a:pt x="428292" y="94062"/>
                  <a:pt x="821899" y="6565"/>
                  <a:pt x="1192562" y="1522"/>
                </a:cubicBezTo>
                <a:cubicBezTo>
                  <a:pt x="1287308" y="198"/>
                  <a:pt x="1382932" y="-349"/>
                  <a:pt x="1479137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B0504020202020204" pitchFamily="34" charset="0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4ABFBEA-4EB0-4D02-A2C0-1733CD3D6F12}"/>
              </a:ext>
            </a:extLst>
          </p:cNvPr>
          <p:cNvSpPr/>
          <p:nvPr/>
        </p:nvSpPr>
        <p:spPr>
          <a:xfrm>
            <a:off x="1" y="688126"/>
            <a:ext cx="448491" cy="1634252"/>
          </a:xfrm>
          <a:custGeom>
            <a:avLst/>
            <a:gdLst>
              <a:gd name="connsiteX0" fmla="*/ 0 w 448491"/>
              <a:gd name="connsiteY0" fmla="*/ 0 h 1634252"/>
              <a:gd name="connsiteX1" fmla="*/ 12983 w 448491"/>
              <a:gd name="connsiteY1" fmla="*/ 10508 h 1634252"/>
              <a:gd name="connsiteX2" fmla="*/ 441611 w 448491"/>
              <a:gd name="connsiteY2" fmla="*/ 863751 h 1634252"/>
              <a:gd name="connsiteX3" fmla="*/ 251011 w 448491"/>
              <a:gd name="connsiteY3" fmla="*/ 1302895 h 1634252"/>
              <a:gd name="connsiteX4" fmla="*/ 74605 w 448491"/>
              <a:gd name="connsiteY4" fmla="*/ 1543249 h 1634252"/>
              <a:gd name="connsiteX5" fmla="*/ 0 w 448491"/>
              <a:gd name="connsiteY5" fmla="*/ 1634252 h 163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8491" h="1634252">
                <a:moveTo>
                  <a:pt x="0" y="0"/>
                </a:moveTo>
                <a:lnTo>
                  <a:pt x="12983" y="10508"/>
                </a:lnTo>
                <a:cubicBezTo>
                  <a:pt x="278410" y="241022"/>
                  <a:pt x="489787" y="530267"/>
                  <a:pt x="441611" y="863751"/>
                </a:cubicBezTo>
                <a:cubicBezTo>
                  <a:pt x="418542" y="1022632"/>
                  <a:pt x="337007" y="1166302"/>
                  <a:pt x="251011" y="1302895"/>
                </a:cubicBezTo>
                <a:cubicBezTo>
                  <a:pt x="215138" y="1359902"/>
                  <a:pt x="154723" y="1442480"/>
                  <a:pt x="74605" y="1543249"/>
                </a:cubicBezTo>
                <a:lnTo>
                  <a:pt x="0" y="16342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900">
              <a:solidFill>
                <a:prstClr val="white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9E083F6-57F4-487B-A766-EA0462B1EED8}"/>
              </a:ext>
            </a:extLst>
          </p:cNvPr>
          <p:cNvSpPr/>
          <p:nvPr/>
        </p:nvSpPr>
        <p:spPr>
          <a:xfrm>
            <a:off x="7309459" y="6144069"/>
            <a:ext cx="4418271" cy="718159"/>
          </a:xfrm>
          <a:custGeom>
            <a:avLst/>
            <a:gdLst>
              <a:gd name="connsiteX0" fmla="*/ 1421452 w 4590626"/>
              <a:gd name="connsiteY0" fmla="*/ 0 h 713930"/>
              <a:gd name="connsiteX1" fmla="*/ 3247781 w 4590626"/>
              <a:gd name="connsiteY1" fmla="*/ 271915 h 713930"/>
              <a:gd name="connsiteX2" fmla="*/ 4517331 w 4590626"/>
              <a:gd name="connsiteY2" fmla="*/ 693394 h 713930"/>
              <a:gd name="connsiteX3" fmla="*/ 4590626 w 4590626"/>
              <a:gd name="connsiteY3" fmla="*/ 713930 h 713930"/>
              <a:gd name="connsiteX4" fmla="*/ 0 w 4590626"/>
              <a:gd name="connsiteY4" fmla="*/ 713930 h 713930"/>
              <a:gd name="connsiteX5" fmla="*/ 2854 w 4590626"/>
              <a:gd name="connsiteY5" fmla="*/ 705624 h 713930"/>
              <a:gd name="connsiteX6" fmla="*/ 226680 w 4590626"/>
              <a:gd name="connsiteY6" fmla="*/ 333970 h 713930"/>
              <a:gd name="connsiteX7" fmla="*/ 1160245 w 4590626"/>
              <a:gd name="connsiteY7" fmla="*/ 1178 h 713930"/>
              <a:gd name="connsiteX8" fmla="*/ 1421452 w 4590626"/>
              <a:gd name="connsiteY8" fmla="*/ 0 h 713930"/>
              <a:gd name="connsiteX0" fmla="*/ 1421452 w 4517331"/>
              <a:gd name="connsiteY0" fmla="*/ 0 h 713930"/>
              <a:gd name="connsiteX1" fmla="*/ 3247781 w 4517331"/>
              <a:gd name="connsiteY1" fmla="*/ 271915 h 713930"/>
              <a:gd name="connsiteX2" fmla="*/ 4517331 w 4517331"/>
              <a:gd name="connsiteY2" fmla="*/ 693394 h 713930"/>
              <a:gd name="connsiteX3" fmla="*/ 0 w 4517331"/>
              <a:gd name="connsiteY3" fmla="*/ 713930 h 713930"/>
              <a:gd name="connsiteX4" fmla="*/ 2854 w 4517331"/>
              <a:gd name="connsiteY4" fmla="*/ 705624 h 713930"/>
              <a:gd name="connsiteX5" fmla="*/ 226680 w 4517331"/>
              <a:gd name="connsiteY5" fmla="*/ 333970 h 713930"/>
              <a:gd name="connsiteX6" fmla="*/ 1160245 w 4517331"/>
              <a:gd name="connsiteY6" fmla="*/ 1178 h 713930"/>
              <a:gd name="connsiteX7" fmla="*/ 1421452 w 4517331"/>
              <a:gd name="connsiteY7" fmla="*/ 0 h 713930"/>
              <a:gd name="connsiteX0" fmla="*/ 0 w 4608771"/>
              <a:gd name="connsiteY0" fmla="*/ 713930 h 784834"/>
              <a:gd name="connsiteX1" fmla="*/ 2854 w 4608771"/>
              <a:gd name="connsiteY1" fmla="*/ 705624 h 784834"/>
              <a:gd name="connsiteX2" fmla="*/ 226680 w 4608771"/>
              <a:gd name="connsiteY2" fmla="*/ 333970 h 784834"/>
              <a:gd name="connsiteX3" fmla="*/ 1160245 w 4608771"/>
              <a:gd name="connsiteY3" fmla="*/ 1178 h 784834"/>
              <a:gd name="connsiteX4" fmla="*/ 1421452 w 4608771"/>
              <a:gd name="connsiteY4" fmla="*/ 0 h 784834"/>
              <a:gd name="connsiteX5" fmla="*/ 3247781 w 4608771"/>
              <a:gd name="connsiteY5" fmla="*/ 271915 h 784834"/>
              <a:gd name="connsiteX6" fmla="*/ 4608771 w 4608771"/>
              <a:gd name="connsiteY6" fmla="*/ 784834 h 784834"/>
              <a:gd name="connsiteX0" fmla="*/ 0 w 4418271"/>
              <a:gd name="connsiteY0" fmla="*/ 713930 h 718159"/>
              <a:gd name="connsiteX1" fmla="*/ 2854 w 4418271"/>
              <a:gd name="connsiteY1" fmla="*/ 705624 h 718159"/>
              <a:gd name="connsiteX2" fmla="*/ 226680 w 4418271"/>
              <a:gd name="connsiteY2" fmla="*/ 333970 h 718159"/>
              <a:gd name="connsiteX3" fmla="*/ 1160245 w 4418271"/>
              <a:gd name="connsiteY3" fmla="*/ 1178 h 718159"/>
              <a:gd name="connsiteX4" fmla="*/ 1421452 w 4418271"/>
              <a:gd name="connsiteY4" fmla="*/ 0 h 718159"/>
              <a:gd name="connsiteX5" fmla="*/ 3247781 w 4418271"/>
              <a:gd name="connsiteY5" fmla="*/ 271915 h 718159"/>
              <a:gd name="connsiteX6" fmla="*/ 4418271 w 4418271"/>
              <a:gd name="connsiteY6" fmla="*/ 718159 h 71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18271" h="718159">
                <a:moveTo>
                  <a:pt x="0" y="713930"/>
                </a:moveTo>
                <a:lnTo>
                  <a:pt x="2854" y="705624"/>
                </a:lnTo>
                <a:cubicBezTo>
                  <a:pt x="60059" y="562888"/>
                  <a:pt x="131373" y="433874"/>
                  <a:pt x="226680" y="333970"/>
                </a:cubicBezTo>
                <a:cubicBezTo>
                  <a:pt x="463632" y="85526"/>
                  <a:pt x="822395" y="5774"/>
                  <a:pt x="1160245" y="1178"/>
                </a:cubicBezTo>
                <a:lnTo>
                  <a:pt x="1421452" y="0"/>
                </a:lnTo>
                <a:cubicBezTo>
                  <a:pt x="2035274" y="3698"/>
                  <a:pt x="2748311" y="152222"/>
                  <a:pt x="3247781" y="271915"/>
                </a:cubicBezTo>
                <a:cubicBezTo>
                  <a:pt x="3747251" y="391608"/>
                  <a:pt x="3902480" y="501606"/>
                  <a:pt x="4418271" y="718159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A2F988-7148-4375-83D8-12EE5EBC7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896238-C5B3-4F3C-97FA-890E1A51A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6000"/>
            <a:ext cx="10668000" cy="3818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E4474-0442-4E4B-9E5B-CA7B3951C1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76969C88-B244-455D-A017-012B25B1ACDD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26A98-F887-40E1-B9BA-9D93DE90E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C8119-73F6-4713-9AD3-3628DCDFB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07CE569E-9B7C-4CB9-AB80-C0841F922CF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698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6EF5A53-0A64-4CA5-B9C7-1CB97CB5C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57843" y="6244836"/>
            <a:ext cx="4034156" cy="613164"/>
          </a:xfrm>
          <a:custGeom>
            <a:avLst/>
            <a:gdLst>
              <a:gd name="connsiteX0" fmla="*/ 1479137 w 4034156"/>
              <a:gd name="connsiteY0" fmla="*/ 230 h 613164"/>
              <a:gd name="connsiteX1" fmla="*/ 3482844 w 4034156"/>
              <a:gd name="connsiteY1" fmla="*/ 298555 h 613164"/>
              <a:gd name="connsiteX2" fmla="*/ 3831590 w 4034156"/>
              <a:gd name="connsiteY2" fmla="*/ 425010 h 613164"/>
              <a:gd name="connsiteX3" fmla="*/ 4034156 w 4034156"/>
              <a:gd name="connsiteY3" fmla="*/ 494088 h 613164"/>
              <a:gd name="connsiteX4" fmla="*/ 4034156 w 4034156"/>
              <a:gd name="connsiteY4" fmla="*/ 613164 h 613164"/>
              <a:gd name="connsiteX5" fmla="*/ 0 w 4034156"/>
              <a:gd name="connsiteY5" fmla="*/ 613164 h 613164"/>
              <a:gd name="connsiteX6" fmla="*/ 54792 w 4034156"/>
              <a:gd name="connsiteY6" fmla="*/ 512415 h 613164"/>
              <a:gd name="connsiteX7" fmla="*/ 168327 w 4034156"/>
              <a:gd name="connsiteY7" fmla="*/ 366637 h 613164"/>
              <a:gd name="connsiteX8" fmla="*/ 1192562 w 4034156"/>
              <a:gd name="connsiteY8" fmla="*/ 1522 h 613164"/>
              <a:gd name="connsiteX9" fmla="*/ 1479137 w 4034156"/>
              <a:gd name="connsiteY9" fmla="*/ 230 h 6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34156" h="613164">
                <a:moveTo>
                  <a:pt x="1479137" y="230"/>
                </a:moveTo>
                <a:cubicBezTo>
                  <a:pt x="2152575" y="4287"/>
                  <a:pt x="2854487" y="63583"/>
                  <a:pt x="3482844" y="298555"/>
                </a:cubicBezTo>
                <a:cubicBezTo>
                  <a:pt x="3599338" y="342114"/>
                  <a:pt x="3715540" y="384216"/>
                  <a:pt x="3831590" y="425010"/>
                </a:cubicBezTo>
                <a:lnTo>
                  <a:pt x="4034156" y="494088"/>
                </a:lnTo>
                <a:lnTo>
                  <a:pt x="4034156" y="613164"/>
                </a:lnTo>
                <a:lnTo>
                  <a:pt x="0" y="613164"/>
                </a:lnTo>
                <a:lnTo>
                  <a:pt x="54792" y="512415"/>
                </a:lnTo>
                <a:cubicBezTo>
                  <a:pt x="88888" y="459433"/>
                  <a:pt x="126502" y="410480"/>
                  <a:pt x="168327" y="366637"/>
                </a:cubicBezTo>
                <a:cubicBezTo>
                  <a:pt x="428292" y="94062"/>
                  <a:pt x="821899" y="6565"/>
                  <a:pt x="1192562" y="1522"/>
                </a:cubicBezTo>
                <a:cubicBezTo>
                  <a:pt x="1287308" y="198"/>
                  <a:pt x="1382932" y="-349"/>
                  <a:pt x="1479137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B0504020202020204" pitchFamily="34" charset="0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4ABFBEA-4EB0-4D02-A2C0-1733CD3D6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88126"/>
            <a:ext cx="448491" cy="1634252"/>
          </a:xfrm>
          <a:custGeom>
            <a:avLst/>
            <a:gdLst>
              <a:gd name="connsiteX0" fmla="*/ 0 w 448491"/>
              <a:gd name="connsiteY0" fmla="*/ 0 h 1634252"/>
              <a:gd name="connsiteX1" fmla="*/ 12983 w 448491"/>
              <a:gd name="connsiteY1" fmla="*/ 10508 h 1634252"/>
              <a:gd name="connsiteX2" fmla="*/ 441611 w 448491"/>
              <a:gd name="connsiteY2" fmla="*/ 863751 h 1634252"/>
              <a:gd name="connsiteX3" fmla="*/ 251011 w 448491"/>
              <a:gd name="connsiteY3" fmla="*/ 1302895 h 1634252"/>
              <a:gd name="connsiteX4" fmla="*/ 74605 w 448491"/>
              <a:gd name="connsiteY4" fmla="*/ 1543249 h 1634252"/>
              <a:gd name="connsiteX5" fmla="*/ 0 w 448491"/>
              <a:gd name="connsiteY5" fmla="*/ 1634252 h 163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8491" h="1634252">
                <a:moveTo>
                  <a:pt x="0" y="0"/>
                </a:moveTo>
                <a:lnTo>
                  <a:pt x="12983" y="10508"/>
                </a:lnTo>
                <a:cubicBezTo>
                  <a:pt x="278410" y="241022"/>
                  <a:pt x="489787" y="530267"/>
                  <a:pt x="441611" y="863751"/>
                </a:cubicBezTo>
                <a:cubicBezTo>
                  <a:pt x="418542" y="1022632"/>
                  <a:pt x="337007" y="1166302"/>
                  <a:pt x="251011" y="1302895"/>
                </a:cubicBezTo>
                <a:cubicBezTo>
                  <a:pt x="215138" y="1359902"/>
                  <a:pt x="154723" y="1442480"/>
                  <a:pt x="74605" y="1543249"/>
                </a:cubicBezTo>
                <a:lnTo>
                  <a:pt x="0" y="16342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900">
              <a:solidFill>
                <a:prstClr val="white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9E083F6-57F4-487B-A766-EA0462B1EE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09459" y="6144069"/>
            <a:ext cx="4418271" cy="718159"/>
          </a:xfrm>
          <a:custGeom>
            <a:avLst/>
            <a:gdLst>
              <a:gd name="connsiteX0" fmla="*/ 1421452 w 4590626"/>
              <a:gd name="connsiteY0" fmla="*/ 0 h 713930"/>
              <a:gd name="connsiteX1" fmla="*/ 3247781 w 4590626"/>
              <a:gd name="connsiteY1" fmla="*/ 271915 h 713930"/>
              <a:gd name="connsiteX2" fmla="*/ 4517331 w 4590626"/>
              <a:gd name="connsiteY2" fmla="*/ 693394 h 713930"/>
              <a:gd name="connsiteX3" fmla="*/ 4590626 w 4590626"/>
              <a:gd name="connsiteY3" fmla="*/ 713930 h 713930"/>
              <a:gd name="connsiteX4" fmla="*/ 0 w 4590626"/>
              <a:gd name="connsiteY4" fmla="*/ 713930 h 713930"/>
              <a:gd name="connsiteX5" fmla="*/ 2854 w 4590626"/>
              <a:gd name="connsiteY5" fmla="*/ 705624 h 713930"/>
              <a:gd name="connsiteX6" fmla="*/ 226680 w 4590626"/>
              <a:gd name="connsiteY6" fmla="*/ 333970 h 713930"/>
              <a:gd name="connsiteX7" fmla="*/ 1160245 w 4590626"/>
              <a:gd name="connsiteY7" fmla="*/ 1178 h 713930"/>
              <a:gd name="connsiteX8" fmla="*/ 1421452 w 4590626"/>
              <a:gd name="connsiteY8" fmla="*/ 0 h 713930"/>
              <a:gd name="connsiteX0" fmla="*/ 1421452 w 4517331"/>
              <a:gd name="connsiteY0" fmla="*/ 0 h 713930"/>
              <a:gd name="connsiteX1" fmla="*/ 3247781 w 4517331"/>
              <a:gd name="connsiteY1" fmla="*/ 271915 h 713930"/>
              <a:gd name="connsiteX2" fmla="*/ 4517331 w 4517331"/>
              <a:gd name="connsiteY2" fmla="*/ 693394 h 713930"/>
              <a:gd name="connsiteX3" fmla="*/ 0 w 4517331"/>
              <a:gd name="connsiteY3" fmla="*/ 713930 h 713930"/>
              <a:gd name="connsiteX4" fmla="*/ 2854 w 4517331"/>
              <a:gd name="connsiteY4" fmla="*/ 705624 h 713930"/>
              <a:gd name="connsiteX5" fmla="*/ 226680 w 4517331"/>
              <a:gd name="connsiteY5" fmla="*/ 333970 h 713930"/>
              <a:gd name="connsiteX6" fmla="*/ 1160245 w 4517331"/>
              <a:gd name="connsiteY6" fmla="*/ 1178 h 713930"/>
              <a:gd name="connsiteX7" fmla="*/ 1421452 w 4517331"/>
              <a:gd name="connsiteY7" fmla="*/ 0 h 713930"/>
              <a:gd name="connsiteX0" fmla="*/ 0 w 4608771"/>
              <a:gd name="connsiteY0" fmla="*/ 713930 h 784834"/>
              <a:gd name="connsiteX1" fmla="*/ 2854 w 4608771"/>
              <a:gd name="connsiteY1" fmla="*/ 705624 h 784834"/>
              <a:gd name="connsiteX2" fmla="*/ 226680 w 4608771"/>
              <a:gd name="connsiteY2" fmla="*/ 333970 h 784834"/>
              <a:gd name="connsiteX3" fmla="*/ 1160245 w 4608771"/>
              <a:gd name="connsiteY3" fmla="*/ 1178 h 784834"/>
              <a:gd name="connsiteX4" fmla="*/ 1421452 w 4608771"/>
              <a:gd name="connsiteY4" fmla="*/ 0 h 784834"/>
              <a:gd name="connsiteX5" fmla="*/ 3247781 w 4608771"/>
              <a:gd name="connsiteY5" fmla="*/ 271915 h 784834"/>
              <a:gd name="connsiteX6" fmla="*/ 4608771 w 4608771"/>
              <a:gd name="connsiteY6" fmla="*/ 784834 h 784834"/>
              <a:gd name="connsiteX0" fmla="*/ 0 w 4418271"/>
              <a:gd name="connsiteY0" fmla="*/ 713930 h 718159"/>
              <a:gd name="connsiteX1" fmla="*/ 2854 w 4418271"/>
              <a:gd name="connsiteY1" fmla="*/ 705624 h 718159"/>
              <a:gd name="connsiteX2" fmla="*/ 226680 w 4418271"/>
              <a:gd name="connsiteY2" fmla="*/ 333970 h 718159"/>
              <a:gd name="connsiteX3" fmla="*/ 1160245 w 4418271"/>
              <a:gd name="connsiteY3" fmla="*/ 1178 h 718159"/>
              <a:gd name="connsiteX4" fmla="*/ 1421452 w 4418271"/>
              <a:gd name="connsiteY4" fmla="*/ 0 h 718159"/>
              <a:gd name="connsiteX5" fmla="*/ 3247781 w 4418271"/>
              <a:gd name="connsiteY5" fmla="*/ 271915 h 718159"/>
              <a:gd name="connsiteX6" fmla="*/ 4418271 w 4418271"/>
              <a:gd name="connsiteY6" fmla="*/ 718159 h 71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18271" h="718159">
                <a:moveTo>
                  <a:pt x="0" y="713930"/>
                </a:moveTo>
                <a:lnTo>
                  <a:pt x="2854" y="705624"/>
                </a:lnTo>
                <a:cubicBezTo>
                  <a:pt x="60059" y="562888"/>
                  <a:pt x="131373" y="433874"/>
                  <a:pt x="226680" y="333970"/>
                </a:cubicBezTo>
                <a:cubicBezTo>
                  <a:pt x="463632" y="85526"/>
                  <a:pt x="822395" y="5774"/>
                  <a:pt x="1160245" y="1178"/>
                </a:cubicBezTo>
                <a:lnTo>
                  <a:pt x="1421452" y="0"/>
                </a:lnTo>
                <a:cubicBezTo>
                  <a:pt x="2035274" y="3698"/>
                  <a:pt x="2748311" y="152222"/>
                  <a:pt x="3247781" y="271915"/>
                </a:cubicBezTo>
                <a:cubicBezTo>
                  <a:pt x="3747251" y="391608"/>
                  <a:pt x="3902480" y="501606"/>
                  <a:pt x="4418271" y="718159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987A0FBA-CC04-4256-A8EB-BB3C543E9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C48308-91EA-4CDA-8701-4C7F6A38C0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458" b="3"/>
          <a:stretch/>
        </p:blipFill>
        <p:spPr>
          <a:xfrm>
            <a:off x="2" y="10"/>
            <a:ext cx="5578823" cy="6028246"/>
          </a:xfrm>
          <a:custGeom>
            <a:avLst/>
            <a:gdLst/>
            <a:ahLst/>
            <a:cxnLst/>
            <a:rect l="l" t="t" r="r" b="b"/>
            <a:pathLst>
              <a:path w="5578823" h="6028256">
                <a:moveTo>
                  <a:pt x="0" y="0"/>
                </a:moveTo>
                <a:lnTo>
                  <a:pt x="3897606" y="0"/>
                </a:lnTo>
                <a:lnTo>
                  <a:pt x="4274232" y="360545"/>
                </a:lnTo>
                <a:cubicBezTo>
                  <a:pt x="4408856" y="488910"/>
                  <a:pt x="4542134" y="615181"/>
                  <a:pt x="4673934" y="738354"/>
                </a:cubicBezTo>
                <a:cubicBezTo>
                  <a:pt x="5042663" y="1082881"/>
                  <a:pt x="5282330" y="1428108"/>
                  <a:pt x="5421862" y="1773839"/>
                </a:cubicBezTo>
                <a:cubicBezTo>
                  <a:pt x="5631101" y="2292214"/>
                  <a:pt x="5614731" y="2811325"/>
                  <a:pt x="5469198" y="3329255"/>
                </a:cubicBezTo>
                <a:cubicBezTo>
                  <a:pt x="5323662" y="3847185"/>
                  <a:pt x="5048962" y="4363935"/>
                  <a:pt x="4741546" y="4877588"/>
                </a:cubicBezTo>
                <a:cubicBezTo>
                  <a:pt x="4027238" y="6071494"/>
                  <a:pt x="2764972" y="6102970"/>
                  <a:pt x="1325600" y="5980388"/>
                </a:cubicBezTo>
                <a:cubicBezTo>
                  <a:pt x="903947" y="5944442"/>
                  <a:pt x="499735" y="5907589"/>
                  <a:pt x="137593" y="5804042"/>
                </a:cubicBezTo>
                <a:lnTo>
                  <a:pt x="0" y="5760161"/>
                </a:lnTo>
                <a:close/>
              </a:path>
            </a:pathLst>
          </a:cu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633B38B-B87A-4288-A20F-0223A6C27A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704117" cy="6096000"/>
          </a:xfrm>
          <a:custGeom>
            <a:avLst/>
            <a:gdLst>
              <a:gd name="connsiteX0" fmla="*/ 0 w 5704117"/>
              <a:gd name="connsiteY0" fmla="*/ 0 h 6096000"/>
              <a:gd name="connsiteX1" fmla="*/ 4562795 w 5704117"/>
              <a:gd name="connsiteY1" fmla="*/ 0 h 6096000"/>
              <a:gd name="connsiteX2" fmla="*/ 4721192 w 5704117"/>
              <a:gd name="connsiteY2" fmla="*/ 133595 h 6096000"/>
              <a:gd name="connsiteX3" fmla="*/ 5467522 w 5704117"/>
              <a:gd name="connsiteY3" fmla="*/ 1054328 h 6096000"/>
              <a:gd name="connsiteX4" fmla="*/ 5538873 w 5704117"/>
              <a:gd name="connsiteY4" fmla="*/ 2897564 h 6096000"/>
              <a:gd name="connsiteX5" fmla="*/ 4442050 w 5704117"/>
              <a:gd name="connsiteY5" fmla="*/ 4732407 h 6096000"/>
              <a:gd name="connsiteX6" fmla="*/ 93046 w 5704117"/>
              <a:gd name="connsiteY6" fmla="*/ 6082857 h 6096000"/>
              <a:gd name="connsiteX7" fmla="*/ 0 w 5704117"/>
              <a:gd name="connsiteY7" fmla="*/ 6078450 h 6096000"/>
              <a:gd name="connsiteX0" fmla="*/ 4562795 w 5704117"/>
              <a:gd name="connsiteY0" fmla="*/ 0 h 6096000"/>
              <a:gd name="connsiteX1" fmla="*/ 4721192 w 5704117"/>
              <a:gd name="connsiteY1" fmla="*/ 133595 h 6096000"/>
              <a:gd name="connsiteX2" fmla="*/ 5467522 w 5704117"/>
              <a:gd name="connsiteY2" fmla="*/ 1054328 h 6096000"/>
              <a:gd name="connsiteX3" fmla="*/ 5538873 w 5704117"/>
              <a:gd name="connsiteY3" fmla="*/ 2897564 h 6096000"/>
              <a:gd name="connsiteX4" fmla="*/ 4442050 w 5704117"/>
              <a:gd name="connsiteY4" fmla="*/ 4732407 h 6096000"/>
              <a:gd name="connsiteX5" fmla="*/ 93046 w 5704117"/>
              <a:gd name="connsiteY5" fmla="*/ 6082857 h 6096000"/>
              <a:gd name="connsiteX6" fmla="*/ 0 w 5704117"/>
              <a:gd name="connsiteY6" fmla="*/ 6078450 h 6096000"/>
              <a:gd name="connsiteX7" fmla="*/ 91440 w 5704117"/>
              <a:gd name="connsiteY7" fmla="*/ 91440 h 6096000"/>
              <a:gd name="connsiteX0" fmla="*/ 4562795 w 5704117"/>
              <a:gd name="connsiteY0" fmla="*/ 0 h 6096000"/>
              <a:gd name="connsiteX1" fmla="*/ 4721192 w 5704117"/>
              <a:gd name="connsiteY1" fmla="*/ 133595 h 6096000"/>
              <a:gd name="connsiteX2" fmla="*/ 5467522 w 5704117"/>
              <a:gd name="connsiteY2" fmla="*/ 1054328 h 6096000"/>
              <a:gd name="connsiteX3" fmla="*/ 5538873 w 5704117"/>
              <a:gd name="connsiteY3" fmla="*/ 2897564 h 6096000"/>
              <a:gd name="connsiteX4" fmla="*/ 4442050 w 5704117"/>
              <a:gd name="connsiteY4" fmla="*/ 4732407 h 6096000"/>
              <a:gd name="connsiteX5" fmla="*/ 93046 w 5704117"/>
              <a:gd name="connsiteY5" fmla="*/ 6082857 h 6096000"/>
              <a:gd name="connsiteX6" fmla="*/ 0 w 5704117"/>
              <a:gd name="connsiteY6" fmla="*/ 607845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4117" h="6096000">
                <a:moveTo>
                  <a:pt x="4562795" y="0"/>
                </a:moveTo>
                <a:lnTo>
                  <a:pt x="4721192" y="133595"/>
                </a:lnTo>
                <a:cubicBezTo>
                  <a:pt x="5067135" y="440105"/>
                  <a:pt x="5309779" y="747048"/>
                  <a:pt x="5467522" y="1054328"/>
                </a:cubicBezTo>
                <a:cubicBezTo>
                  <a:pt x="5782917" y="1668625"/>
                  <a:pt x="5758242" y="2283795"/>
                  <a:pt x="5538873" y="2897564"/>
                </a:cubicBezTo>
                <a:cubicBezTo>
                  <a:pt x="5319500" y="3511334"/>
                  <a:pt x="4905433" y="4123706"/>
                  <a:pt x="4442050" y="4732407"/>
                </a:cubicBezTo>
                <a:cubicBezTo>
                  <a:pt x="3499930" y="5970384"/>
                  <a:pt x="1925433" y="6153690"/>
                  <a:pt x="93046" y="6082857"/>
                </a:cubicBezTo>
                <a:lnTo>
                  <a:pt x="0" y="607845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2E5D2D9-D8E3-44E1-B08A-1F33967B35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2286000"/>
            <a:ext cx="5334000" cy="3810001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200" dirty="0"/>
              <a:t>PROCEDIMENTOS SEM PASSAGEM DE PARÂMETROS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200" dirty="0"/>
              <a:t>PROCEDIMENTOS COM PASSAGEM DE PARÂMETROS POR VALOR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200" dirty="0"/>
              <a:t>PROCEDIMENTOS COM PASSAGEM DE PARÂMETROS POR REFERÊNCIA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200" dirty="0"/>
              <a:t>FUNÇÕES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2200" dirty="0"/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5B60240-23DB-4FD2-B1EB-BB41A1338B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762000"/>
            <a:ext cx="5334000" cy="1524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200"/>
              <a:t>MODULORIZAÇÃO </a:t>
            </a:r>
          </a:p>
        </p:txBody>
      </p:sp>
    </p:spTree>
    <p:extLst>
      <p:ext uri="{BB962C8B-B14F-4D97-AF65-F5344CB8AC3E}">
        <p14:creationId xmlns:p14="http://schemas.microsoft.com/office/powerpoint/2010/main" val="279744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2FDF26-8542-4618-B5DF-DAC64FFAF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324678"/>
            <a:ext cx="10668000" cy="1524000"/>
          </a:xfrm>
        </p:spPr>
        <p:txBody>
          <a:bodyPr/>
          <a:lstStyle/>
          <a:p>
            <a:r>
              <a:rPr lang="pt-BR" dirty="0"/>
              <a:t>PROCEDIMENTOS SEM PASSAGEM DE PARÂMETROS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C43BBD7-7182-4505-94C5-72E699E3D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848678"/>
            <a:ext cx="10668000" cy="484367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/>
              <a:t>SINTAXE: </a:t>
            </a:r>
          </a:p>
          <a:p>
            <a:pPr marL="0" indent="0">
              <a:buNone/>
            </a:pPr>
            <a:r>
              <a:rPr lang="pt-BR" b="1" dirty="0"/>
              <a:t>ALGORITMO “&lt;NOMEALGORITMO&gt; </a:t>
            </a:r>
          </a:p>
          <a:p>
            <a:pPr marL="0" indent="0">
              <a:buNone/>
            </a:pPr>
            <a:r>
              <a:rPr lang="pt-BR" b="1" dirty="0"/>
              <a:t>VAR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>
                <a:solidFill>
                  <a:srgbClr val="FFFF00">
                    <a:alpha val="70000"/>
                  </a:srgbClr>
                </a:solidFill>
              </a:rPr>
              <a:t>&lt;CRIAÇÃO DE VARIÁVEIS GLOBAIS&gt;</a:t>
            </a:r>
          </a:p>
          <a:p>
            <a:pPr marL="0" indent="0">
              <a:buNone/>
            </a:pPr>
            <a:r>
              <a:rPr lang="pt-BR" b="1" dirty="0">
                <a:solidFill>
                  <a:srgbClr val="66FF33"/>
                </a:solidFill>
              </a:rPr>
              <a:t>PROCEDIMENTO &lt;NOMEPROCEDIMENTO&gt; ( ) </a:t>
            </a:r>
          </a:p>
          <a:p>
            <a:pPr marL="0" indent="0">
              <a:buNone/>
            </a:pPr>
            <a:r>
              <a:rPr lang="pt-BR" dirty="0">
                <a:solidFill>
                  <a:srgbClr val="66FF33"/>
                </a:solidFill>
              </a:rPr>
              <a:t>VAR</a:t>
            </a:r>
          </a:p>
          <a:p>
            <a:pPr marL="0" indent="0">
              <a:buNone/>
            </a:pPr>
            <a:r>
              <a:rPr lang="pt-BR" dirty="0">
                <a:solidFill>
                  <a:srgbClr val="66FF33"/>
                </a:solidFill>
              </a:rPr>
              <a:t>	&lt;CRIAÇÃO DE VARIÁVEIS LOCAIS&gt; </a:t>
            </a:r>
          </a:p>
          <a:p>
            <a:pPr marL="0" indent="0">
              <a:buNone/>
            </a:pPr>
            <a:r>
              <a:rPr lang="pt-BR" dirty="0">
                <a:solidFill>
                  <a:srgbClr val="66FF33"/>
                </a:solidFill>
              </a:rPr>
              <a:t>INICIO</a:t>
            </a:r>
          </a:p>
          <a:p>
            <a:pPr marL="0" indent="0">
              <a:buNone/>
            </a:pPr>
            <a:r>
              <a:rPr lang="pt-BR" dirty="0">
                <a:solidFill>
                  <a:srgbClr val="66FF33"/>
                </a:solidFill>
              </a:rPr>
              <a:t>	&lt;COMANDOS INTERNOS DO PROCEDIMENTO&gt;</a:t>
            </a:r>
          </a:p>
          <a:p>
            <a:pPr marL="0" indent="0">
              <a:buNone/>
            </a:pPr>
            <a:r>
              <a:rPr lang="pt-BR" dirty="0">
                <a:solidFill>
                  <a:srgbClr val="66FF33"/>
                </a:solidFill>
              </a:rPr>
              <a:t>FIMPROCEDIMENTO</a:t>
            </a:r>
          </a:p>
          <a:p>
            <a:pPr marL="0" indent="0">
              <a:buNone/>
            </a:pPr>
            <a:r>
              <a:rPr lang="pt-BR" dirty="0">
                <a:solidFill>
                  <a:schemeClr val="tx1"/>
                </a:solidFill>
              </a:rPr>
              <a:t>INICIO</a:t>
            </a:r>
          </a:p>
          <a:p>
            <a:pPr marL="0" indent="0">
              <a:buNone/>
            </a:pPr>
            <a:r>
              <a:rPr lang="pt-BR" dirty="0">
                <a:solidFill>
                  <a:schemeClr val="tx1"/>
                </a:solidFill>
              </a:rPr>
              <a:t>	&lt;COMANDOS DO MÓDULO PRINCIPAL DO ALGORITMO&gt; </a:t>
            </a:r>
          </a:p>
          <a:p>
            <a:pPr marL="0" indent="0">
              <a:buNone/>
            </a:pPr>
            <a:r>
              <a:rPr lang="pt-BR" dirty="0">
                <a:solidFill>
                  <a:schemeClr val="tx1"/>
                </a:solidFill>
              </a:rPr>
              <a:t>FIMALGORITMO</a:t>
            </a:r>
          </a:p>
        </p:txBody>
      </p:sp>
    </p:spTree>
    <p:extLst>
      <p:ext uri="{BB962C8B-B14F-4D97-AF65-F5344CB8AC3E}">
        <p14:creationId xmlns:p14="http://schemas.microsoft.com/office/powerpoint/2010/main" val="95808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A63A6F-F925-4728-B6BA-FA3397149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OBSERVAÇÕES GERAIS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33206D8-CA5E-4738-8EE2-6C2F383D94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/>
              <a:t>De agora para frente devemos observar o uso de variáveis GLOBAIS e LOCAIS.</a:t>
            </a:r>
          </a:p>
          <a:p>
            <a:pPr lvl="1"/>
            <a:r>
              <a:rPr lang="pt-BR" dirty="0"/>
              <a:t>Variáveis GLOBAIS: são as criadas no início do algoritmo, antes dos módulos do algoritmo. Podem ser usadas em qualquer ponto do programa.</a:t>
            </a:r>
          </a:p>
          <a:p>
            <a:pPr lvl="1"/>
            <a:r>
              <a:rPr lang="pt-BR" dirty="0"/>
              <a:t>Variáveis LOCAIS: são as criadas dentro de qualquer módulo e só podem ser usadas dentro dos mesmos, ou seja, podem usadas onde foram criadas.</a:t>
            </a:r>
          </a:p>
          <a:p>
            <a:r>
              <a:rPr lang="pt-BR" dirty="0"/>
              <a:t>Os módulos (procedimentos e funções) de programas são criados abaixo da área de criação de variáveis.</a:t>
            </a:r>
          </a:p>
          <a:p>
            <a:r>
              <a:rPr lang="pt-BR" dirty="0"/>
              <a:t>Módulos podem ser criados sempre  que existirem linhas de programações iguais em diversos pontos de </a:t>
            </a:r>
            <a:r>
              <a:rPr lang="pt-BR"/>
              <a:t>um programa.</a:t>
            </a: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5900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221747-1EC7-43F3-9BE8-EB1B5AA11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205408"/>
            <a:ext cx="10668000" cy="1524000"/>
          </a:xfrm>
        </p:spPr>
        <p:txBody>
          <a:bodyPr/>
          <a:lstStyle/>
          <a:p>
            <a:r>
              <a:rPr lang="pt-BR" dirty="0"/>
              <a:t>EXEMPLO DE PROCEDIMENTO SEM PASSAGEM DE PARÂMETRO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1909959-ADA3-48DA-BDEE-9413C2D9E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234" y="1729408"/>
            <a:ext cx="8778240" cy="4935350"/>
          </a:xfrm>
          <a:prstGeom prst="rect">
            <a:avLst/>
          </a:prstGeom>
        </p:spPr>
      </p:pic>
      <p:sp>
        <p:nvSpPr>
          <p:cNvPr id="6" name="Texto Explicativo: Linha 5">
            <a:extLst>
              <a:ext uri="{FF2B5EF4-FFF2-40B4-BE49-F238E27FC236}">
                <a16:creationId xmlns:a16="http://schemas.microsoft.com/office/drawing/2014/main" id="{C4F6CBBC-3E00-4819-A38E-89D9A2BA1345}"/>
              </a:ext>
            </a:extLst>
          </p:cNvPr>
          <p:cNvSpPr/>
          <p:nvPr/>
        </p:nvSpPr>
        <p:spPr>
          <a:xfrm>
            <a:off x="3051467" y="2040834"/>
            <a:ext cx="1573542" cy="702365"/>
          </a:xfrm>
          <a:prstGeom prst="borderCallout1">
            <a:avLst>
              <a:gd name="adj1" fmla="val 18750"/>
              <a:gd name="adj2" fmla="val -8333"/>
              <a:gd name="adj3" fmla="val 104952"/>
              <a:gd name="adj4" fmla="val -96971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VARIÁVEIS GLOBAIS</a:t>
            </a:r>
          </a:p>
        </p:txBody>
      </p:sp>
      <p:sp>
        <p:nvSpPr>
          <p:cNvPr id="8" name="Texto Explicativo: Linha 7">
            <a:extLst>
              <a:ext uri="{FF2B5EF4-FFF2-40B4-BE49-F238E27FC236}">
                <a16:creationId xmlns:a16="http://schemas.microsoft.com/office/drawing/2014/main" id="{14860F48-FE95-4136-AA81-4306BCF8219A}"/>
              </a:ext>
            </a:extLst>
          </p:cNvPr>
          <p:cNvSpPr/>
          <p:nvPr/>
        </p:nvSpPr>
        <p:spPr>
          <a:xfrm>
            <a:off x="3051467" y="2885660"/>
            <a:ext cx="2375298" cy="337930"/>
          </a:xfrm>
          <a:prstGeom prst="borderCallout1">
            <a:avLst>
              <a:gd name="adj1" fmla="val 18750"/>
              <a:gd name="adj2" fmla="val -8333"/>
              <a:gd name="adj3" fmla="val 136324"/>
              <a:gd name="adj4" fmla="val -50664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VARIÁVEL LOCAL</a:t>
            </a:r>
          </a:p>
        </p:txBody>
      </p:sp>
      <p:sp>
        <p:nvSpPr>
          <p:cNvPr id="10" name="Texto Explicativo: Linha 9">
            <a:extLst>
              <a:ext uri="{FF2B5EF4-FFF2-40B4-BE49-F238E27FC236}">
                <a16:creationId xmlns:a16="http://schemas.microsoft.com/office/drawing/2014/main" id="{DECAEF94-B013-4083-937F-4621CF04AF67}"/>
              </a:ext>
            </a:extLst>
          </p:cNvPr>
          <p:cNvSpPr/>
          <p:nvPr/>
        </p:nvSpPr>
        <p:spPr>
          <a:xfrm>
            <a:off x="2819554" y="4989442"/>
            <a:ext cx="2428306" cy="702365"/>
          </a:xfrm>
          <a:prstGeom prst="borderCallout1">
            <a:avLst>
              <a:gd name="adj1" fmla="val 18750"/>
              <a:gd name="adj2" fmla="val -8333"/>
              <a:gd name="adj3" fmla="val 8464"/>
              <a:gd name="adj4" fmla="val -33565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CHAMADA DO PROCEDIMENTO</a:t>
            </a:r>
          </a:p>
        </p:txBody>
      </p:sp>
      <p:sp>
        <p:nvSpPr>
          <p:cNvPr id="12" name="Texto Explicativo: Linha 11">
            <a:extLst>
              <a:ext uri="{FF2B5EF4-FFF2-40B4-BE49-F238E27FC236}">
                <a16:creationId xmlns:a16="http://schemas.microsoft.com/office/drawing/2014/main" id="{26681EE9-9E39-4A86-88AB-4732253EF079}"/>
              </a:ext>
            </a:extLst>
          </p:cNvPr>
          <p:cNvSpPr/>
          <p:nvPr/>
        </p:nvSpPr>
        <p:spPr>
          <a:xfrm>
            <a:off x="8570946" y="2150059"/>
            <a:ext cx="2697275" cy="3232767"/>
          </a:xfrm>
          <a:prstGeom prst="borderCallout1">
            <a:avLst>
              <a:gd name="adj1" fmla="val 18750"/>
              <a:gd name="adj2" fmla="val -8333"/>
              <a:gd name="adj3" fmla="val 18142"/>
              <a:gd name="adj4" fmla="val -44367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u="sng" dirty="0"/>
              <a:t>VARIÁVEIS GLOBAIS </a:t>
            </a:r>
            <a:r>
              <a:rPr lang="pt-BR" dirty="0"/>
              <a:t>SÃO CRIADAS E PERMANECEM NA MEMÓRIA, PORÉM AS </a:t>
            </a:r>
            <a:r>
              <a:rPr lang="pt-BR" b="1" u="sng" dirty="0"/>
              <a:t>VARIÁVEIS LOCAIS</a:t>
            </a:r>
            <a:r>
              <a:rPr lang="pt-BR" dirty="0"/>
              <a:t> SÓ SÃO CRIADAS QUANDO O MÓDULO É EXECUTADO E NÃO FICAM PERMANENTEMENTE NA MEMÓRIA.</a:t>
            </a:r>
          </a:p>
        </p:txBody>
      </p:sp>
    </p:spTree>
    <p:extLst>
      <p:ext uri="{BB962C8B-B14F-4D97-AF65-F5344CB8AC3E}">
        <p14:creationId xmlns:p14="http://schemas.microsoft.com/office/powerpoint/2010/main" val="186906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5BBBB3-E38E-4B91-93F1-DDB3695F7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762000"/>
            <a:ext cx="11167403" cy="1524000"/>
          </a:xfrm>
        </p:spPr>
        <p:txBody>
          <a:bodyPr/>
          <a:lstStyle/>
          <a:p>
            <a:r>
              <a:rPr lang="pt-BR" dirty="0"/>
              <a:t>PRINCIPAIS VANTAGENS AO CRIAR MÓDULOS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8DEC6FF-E643-43D3-837C-1497D1393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86000"/>
            <a:ext cx="11167402" cy="3818083"/>
          </a:xfrm>
        </p:spPr>
        <p:txBody>
          <a:bodyPr/>
          <a:lstStyle/>
          <a:p>
            <a:r>
              <a:rPr lang="pt-BR" dirty="0"/>
              <a:t>FACILIDADE NA CORREÇÃO DE TRECHOS DE PROGRAMA COM ERROS</a:t>
            </a:r>
          </a:p>
          <a:p>
            <a:r>
              <a:rPr lang="pt-BR" dirty="0"/>
              <a:t>DIMINUIÇÃO DE LINHAS PROGRAMADAS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85007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PebbleVTI">
  <a:themeElements>
    <a:clrScheme name="AnalogousFromLightSeedRightStep">
      <a:dk1>
        <a:srgbClr val="000000"/>
      </a:dk1>
      <a:lt1>
        <a:srgbClr val="FFFFFF"/>
      </a:lt1>
      <a:dk2>
        <a:srgbClr val="243441"/>
      </a:dk2>
      <a:lt2>
        <a:srgbClr val="E8E3E2"/>
      </a:lt2>
      <a:accent1>
        <a:srgbClr val="7EA9B0"/>
      </a:accent1>
      <a:accent2>
        <a:srgbClr val="7F99BA"/>
      </a:accent2>
      <a:accent3>
        <a:srgbClr val="9697C6"/>
      </a:accent3>
      <a:accent4>
        <a:srgbClr val="967FBA"/>
      </a:accent4>
      <a:accent5>
        <a:srgbClr val="BC94C5"/>
      </a:accent5>
      <a:accent6>
        <a:srgbClr val="BA7FAC"/>
      </a:accent6>
      <a:hlink>
        <a:srgbClr val="AE7369"/>
      </a:hlink>
      <a:folHlink>
        <a:srgbClr val="7F7F7F"/>
      </a:folHlink>
    </a:clrScheme>
    <a:fontScheme name="Custom 4">
      <a:majorFont>
        <a:latin typeface="Sitka Subheading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bbleVTI" id="{8B4DB91D-6BB4-4BA3-973A-733D3AF2680E}" vid="{9A19CF0D-2077-4BF4-BAA5-86934C336D5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241</Words>
  <Application>Microsoft Office PowerPoint</Application>
  <PresentationFormat>Widescreen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0" baseType="lpstr">
      <vt:lpstr>Arial</vt:lpstr>
      <vt:lpstr>Avenir Next LT Pro</vt:lpstr>
      <vt:lpstr>Avenir Next LT Pro Light</vt:lpstr>
      <vt:lpstr>Sitka Subheading</vt:lpstr>
      <vt:lpstr>PebbleVTI</vt:lpstr>
      <vt:lpstr>MODULORIZAÇÃO </vt:lpstr>
      <vt:lpstr>PROCEDIMENTOS SEM PASSAGEM DE PARÂMETROS</vt:lpstr>
      <vt:lpstr>OBSERVAÇÕES GERAIS</vt:lpstr>
      <vt:lpstr>EXEMPLO DE PROCEDIMENTO SEM PASSAGEM DE PARÂMETRO</vt:lpstr>
      <vt:lpstr>PRINCIPAIS VANTAGENS AO CRIAR MÓDULOS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MODULORIZAÇÃO </dc:title>
  <dc:creator>ALBERSON WANDER SA DOS SANTOS</dc:creator>
  <cp:lastModifiedBy>ALBERSON WANDER SA DOS SANTOS</cp:lastModifiedBy>
  <cp:revision>5</cp:revision>
  <dcterms:created xsi:type="dcterms:W3CDTF">2020-09-14T12:59:07Z</dcterms:created>
  <dcterms:modified xsi:type="dcterms:W3CDTF">2020-09-14T13:50:13Z</dcterms:modified>
</cp:coreProperties>
</file>