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Estilo Mé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663C428-E493-4599-921B-9FCBA58FB8DB}" type="datetimeFigureOut">
              <a:rPr lang="pt-BR" smtClean="0"/>
              <a:t>12/07/2020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5599503-C608-47CE-A37E-B2895BE95B95}" type="slidenum">
              <a:rPr lang="pt-BR" smtClean="0"/>
              <a:t>‹nº›</a:t>
            </a:fld>
            <a:endParaRPr lang="pt-B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41198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C428-E493-4599-921B-9FCBA58FB8DB}" type="datetimeFigureOut">
              <a:rPr lang="pt-BR" smtClean="0"/>
              <a:t>12/07/2020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99503-C608-47CE-A37E-B2895BE95B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9783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C428-E493-4599-921B-9FCBA58FB8DB}" type="datetimeFigureOut">
              <a:rPr lang="pt-BR" smtClean="0"/>
              <a:t>12/07/2020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99503-C608-47CE-A37E-B2895BE95B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8867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C428-E493-4599-921B-9FCBA58FB8DB}" type="datetimeFigureOut">
              <a:rPr lang="pt-BR" smtClean="0"/>
              <a:t>12/07/2020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99503-C608-47CE-A37E-B2895BE95B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0945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663C428-E493-4599-921B-9FCBA58FB8DB}" type="datetimeFigureOut">
              <a:rPr lang="pt-BR" smtClean="0"/>
              <a:t>12/07/2020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5599503-C608-47CE-A37E-B2895BE95B95}" type="slidenum">
              <a:rPr lang="pt-BR" smtClean="0"/>
              <a:t>‹nº›</a:t>
            </a:fld>
            <a:endParaRPr lang="pt-B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501119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C428-E493-4599-921B-9FCBA58FB8DB}" type="datetimeFigureOut">
              <a:rPr lang="pt-BR" smtClean="0"/>
              <a:t>12/07/2020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99503-C608-47CE-A37E-B2895BE95B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091603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C428-E493-4599-921B-9FCBA58FB8DB}" type="datetimeFigureOut">
              <a:rPr lang="pt-BR" smtClean="0"/>
              <a:t>12/07/2020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99503-C608-47CE-A37E-B2895BE95B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560381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C428-E493-4599-921B-9FCBA58FB8DB}" type="datetimeFigureOut">
              <a:rPr lang="pt-BR" smtClean="0"/>
              <a:t>12/07/2020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99503-C608-47CE-A37E-B2895BE95B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1930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C428-E493-4599-921B-9FCBA58FB8DB}" type="datetimeFigureOut">
              <a:rPr lang="pt-BR" smtClean="0"/>
              <a:t>12/07/2020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99503-C608-47CE-A37E-B2895BE95B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0862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C663C428-E493-4599-921B-9FCBA58FB8DB}" type="datetimeFigureOut">
              <a:rPr lang="pt-BR" smtClean="0"/>
              <a:t>12/07/2020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5599503-C608-47CE-A37E-B2895BE95B95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7958487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C663C428-E493-4599-921B-9FCBA58FB8DB}" type="datetimeFigureOut">
              <a:rPr lang="pt-BR" smtClean="0"/>
              <a:t>12/07/2020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5599503-C608-47CE-A37E-B2895BE95B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0580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663C428-E493-4599-921B-9FCBA58FB8DB}" type="datetimeFigureOut">
              <a:rPr lang="pt-BR" smtClean="0"/>
              <a:t>12/07/2020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5599503-C608-47CE-A37E-B2895BE95B95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20110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9473xQ39v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VARIÁVEIS INDEXADAS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PROF. ALBERSON WANDER SÁ DOS SANTOS</a:t>
            </a:r>
          </a:p>
          <a:p>
            <a:r>
              <a:rPr lang="pt-BR" dirty="0" smtClean="0"/>
              <a:t>1º ANO – INFORMÁTICA- 3º BIMESTRE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258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 VARIÁVEL INDEXADA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3200" dirty="0" smtClean="0"/>
              <a:t>UMA VARIÁVEL COM UM NOME E </a:t>
            </a:r>
            <a:r>
              <a:rPr lang="pt-BR" sz="3200" dirty="0" smtClean="0">
                <a:solidFill>
                  <a:srgbClr val="FF0000"/>
                </a:solidFill>
              </a:rPr>
              <a:t>REFERENCIADA POR ÍNDICES</a:t>
            </a:r>
          </a:p>
          <a:p>
            <a:r>
              <a:rPr lang="pt-BR" sz="3200" dirty="0" smtClean="0"/>
              <a:t>TAMBÉM CONHECIDAS COMO </a:t>
            </a:r>
            <a:r>
              <a:rPr lang="pt-BR" sz="3200" b="1" u="sng" dirty="0" smtClean="0">
                <a:solidFill>
                  <a:srgbClr val="FF0000"/>
                </a:solidFill>
              </a:rPr>
              <a:t>ARRAY (ARRAYS)</a:t>
            </a:r>
          </a:p>
          <a:p>
            <a:r>
              <a:rPr lang="pt-BR" sz="3200" dirty="0" smtClean="0"/>
              <a:t>PODEM SER:	</a:t>
            </a:r>
          </a:p>
          <a:p>
            <a:pPr lvl="1"/>
            <a:r>
              <a:rPr lang="pt-BR" sz="3200" b="1" dirty="0" smtClean="0">
                <a:solidFill>
                  <a:srgbClr val="002060"/>
                </a:solidFill>
              </a:rPr>
              <a:t>VETORES </a:t>
            </a:r>
          </a:p>
          <a:p>
            <a:pPr lvl="1"/>
            <a:r>
              <a:rPr lang="pt-BR" sz="3200" b="1" dirty="0" smtClean="0">
                <a:solidFill>
                  <a:srgbClr val="002060"/>
                </a:solidFill>
              </a:rPr>
              <a:t>MATRIZES</a:t>
            </a:r>
            <a:endParaRPr lang="pt-BR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8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VARIÁVEIS INDEXADAS - VETORES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1374" y="1240696"/>
            <a:ext cx="10178322" cy="1809481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pt-BR" sz="2800" dirty="0" smtClean="0"/>
              <a:t>SÃO UNIDIMENSIONAIS, OU SEJA, POSSUEM SOMENTE LINHAS </a:t>
            </a:r>
            <a:r>
              <a:rPr lang="pt-BR" sz="2800" b="1" dirty="0" smtClean="0">
                <a:solidFill>
                  <a:srgbClr val="FF0000"/>
                </a:solidFill>
              </a:rPr>
              <a:t>OU</a:t>
            </a:r>
            <a:r>
              <a:rPr lang="pt-BR" sz="2800" dirty="0" smtClean="0"/>
              <a:t> COLUNAS que são referenciadas por índices</a:t>
            </a:r>
          </a:p>
          <a:p>
            <a:pPr algn="just"/>
            <a:endParaRPr lang="pt-BR" sz="2800" dirty="0" smtClean="0"/>
          </a:p>
          <a:p>
            <a:pPr algn="just"/>
            <a:r>
              <a:rPr lang="pt-BR" sz="2800" dirty="0" smtClean="0"/>
              <a:t>EXEMPLO</a:t>
            </a:r>
            <a:r>
              <a:rPr lang="pt-BR" sz="2800" dirty="0" smtClean="0"/>
              <a:t>:</a:t>
            </a:r>
          </a:p>
          <a:p>
            <a:pPr marL="0" indent="0" algn="just">
              <a:buNone/>
            </a:pPr>
            <a:r>
              <a:rPr lang="pt-BR" sz="2800" dirty="0" smtClean="0"/>
              <a:t>Var</a:t>
            </a:r>
          </a:p>
          <a:p>
            <a:pPr marL="0" indent="0" algn="just">
              <a:buNone/>
            </a:pPr>
            <a:r>
              <a:rPr lang="pt-BR" sz="2800" dirty="0"/>
              <a:t>	</a:t>
            </a:r>
            <a:r>
              <a:rPr lang="pt-BR" sz="2800" dirty="0" err="1" smtClean="0"/>
              <a:t>preco</a:t>
            </a:r>
            <a:r>
              <a:rPr lang="pt-BR" sz="2800" dirty="0" smtClean="0"/>
              <a:t>: vetor [0..5] de inteiro</a:t>
            </a:r>
            <a:endParaRPr lang="pt-BR" sz="2800" dirty="0" smtClean="0"/>
          </a:p>
          <a:p>
            <a:pPr algn="just"/>
            <a:endParaRPr lang="pt-BR" sz="2800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374" y="3515140"/>
            <a:ext cx="4298038" cy="1943125"/>
          </a:xfrm>
          <a:prstGeom prst="rect">
            <a:avLst/>
          </a:prstGeom>
        </p:spPr>
      </p:pic>
      <p:sp>
        <p:nvSpPr>
          <p:cNvPr id="10" name="Texto Explicativo 2 9"/>
          <p:cNvSpPr/>
          <p:nvPr/>
        </p:nvSpPr>
        <p:spPr>
          <a:xfrm>
            <a:off x="5613009" y="2175799"/>
            <a:ext cx="2335237" cy="562708"/>
          </a:xfrm>
          <a:prstGeom prst="borderCallout2">
            <a:avLst>
              <a:gd name="adj1" fmla="val 51250"/>
              <a:gd name="adj2" fmla="val 703"/>
              <a:gd name="adj3" fmla="val 193750"/>
              <a:gd name="adj4" fmla="val -114258"/>
              <a:gd name="adj5" fmla="val 430000"/>
              <a:gd name="adj6" fmla="val -126787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preco</a:t>
            </a:r>
            <a:r>
              <a:rPr lang="pt-BR" dirty="0" smtClean="0"/>
              <a:t>[0]</a:t>
            </a:r>
            <a:endParaRPr lang="pt-BR" dirty="0"/>
          </a:p>
        </p:txBody>
      </p:sp>
      <p:sp>
        <p:nvSpPr>
          <p:cNvPr id="11" name="Texto Explicativo 2 10"/>
          <p:cNvSpPr/>
          <p:nvPr/>
        </p:nvSpPr>
        <p:spPr>
          <a:xfrm>
            <a:off x="5609319" y="2952432"/>
            <a:ext cx="2335237" cy="562708"/>
          </a:xfrm>
          <a:prstGeom prst="borderCallout2">
            <a:avLst>
              <a:gd name="adj1" fmla="val 41250"/>
              <a:gd name="adj2" fmla="val 1306"/>
              <a:gd name="adj3" fmla="val 101250"/>
              <a:gd name="adj4" fmla="val -103414"/>
              <a:gd name="adj5" fmla="val 270000"/>
              <a:gd name="adj6" fmla="val -111124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preco</a:t>
            </a:r>
            <a:r>
              <a:rPr lang="pt-BR" dirty="0" smtClean="0"/>
              <a:t>[1]</a:t>
            </a:r>
            <a:endParaRPr lang="pt-BR" dirty="0"/>
          </a:p>
        </p:txBody>
      </p:sp>
      <p:sp>
        <p:nvSpPr>
          <p:cNvPr id="12" name="Texto Explicativo 2 11"/>
          <p:cNvSpPr/>
          <p:nvPr/>
        </p:nvSpPr>
        <p:spPr>
          <a:xfrm>
            <a:off x="5609318" y="3709086"/>
            <a:ext cx="2335237" cy="562708"/>
          </a:xfrm>
          <a:prstGeom prst="borderCallout2">
            <a:avLst>
              <a:gd name="adj1" fmla="val 23750"/>
              <a:gd name="adj2" fmla="val 1908"/>
              <a:gd name="adj3" fmla="val 23750"/>
              <a:gd name="adj4" fmla="val -90161"/>
              <a:gd name="adj5" fmla="val 145000"/>
              <a:gd name="adj6" fmla="val -90642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preco</a:t>
            </a:r>
            <a:r>
              <a:rPr lang="pt-BR" dirty="0" smtClean="0"/>
              <a:t>[2]</a:t>
            </a:r>
            <a:endParaRPr lang="pt-BR" dirty="0"/>
          </a:p>
        </p:txBody>
      </p:sp>
      <p:sp>
        <p:nvSpPr>
          <p:cNvPr id="13" name="Texto Explicativo 2 12"/>
          <p:cNvSpPr/>
          <p:nvPr/>
        </p:nvSpPr>
        <p:spPr>
          <a:xfrm>
            <a:off x="5609318" y="4465740"/>
            <a:ext cx="2335237" cy="562708"/>
          </a:xfrm>
          <a:prstGeom prst="borderCallout2">
            <a:avLst>
              <a:gd name="adj1" fmla="val 23750"/>
              <a:gd name="adj2" fmla="val 1908"/>
              <a:gd name="adj3" fmla="val 161250"/>
              <a:gd name="adj4" fmla="val -75100"/>
              <a:gd name="adj5" fmla="val 22500"/>
              <a:gd name="adj6" fmla="val -77389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preco</a:t>
            </a:r>
            <a:r>
              <a:rPr lang="pt-BR" dirty="0" smtClean="0"/>
              <a:t>[3]</a:t>
            </a:r>
            <a:endParaRPr lang="pt-BR" dirty="0"/>
          </a:p>
        </p:txBody>
      </p:sp>
      <p:sp>
        <p:nvSpPr>
          <p:cNvPr id="14" name="Texto Explicativo 2 13"/>
          <p:cNvSpPr/>
          <p:nvPr/>
        </p:nvSpPr>
        <p:spPr>
          <a:xfrm>
            <a:off x="5609317" y="5222394"/>
            <a:ext cx="2335237" cy="562708"/>
          </a:xfrm>
          <a:prstGeom prst="borderCallout2">
            <a:avLst>
              <a:gd name="adj1" fmla="val 23750"/>
              <a:gd name="adj2" fmla="val 1908"/>
              <a:gd name="adj3" fmla="val 71250"/>
              <a:gd name="adj4" fmla="val -58835"/>
              <a:gd name="adj5" fmla="val -117500"/>
              <a:gd name="adj6" fmla="val -61124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preco</a:t>
            </a:r>
            <a:r>
              <a:rPr lang="pt-BR" dirty="0" smtClean="0"/>
              <a:t>[4]</a:t>
            </a:r>
            <a:endParaRPr lang="pt-BR" dirty="0"/>
          </a:p>
        </p:txBody>
      </p:sp>
      <p:sp>
        <p:nvSpPr>
          <p:cNvPr id="15" name="Texto Explicativo 2 14"/>
          <p:cNvSpPr/>
          <p:nvPr/>
        </p:nvSpPr>
        <p:spPr>
          <a:xfrm>
            <a:off x="5609317" y="6035319"/>
            <a:ext cx="2335237" cy="562708"/>
          </a:xfrm>
          <a:prstGeom prst="borderCallout2">
            <a:avLst>
              <a:gd name="adj1" fmla="val 23750"/>
              <a:gd name="adj2" fmla="val 1908"/>
              <a:gd name="adj3" fmla="val 58750"/>
              <a:gd name="adj4" fmla="val -39558"/>
              <a:gd name="adj5" fmla="val -257500"/>
              <a:gd name="adj6" fmla="val -42449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preco</a:t>
            </a:r>
            <a:r>
              <a:rPr lang="pt-BR" dirty="0" smtClean="0"/>
              <a:t>[5]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964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Criação de vetores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SINTAXE: </a:t>
            </a:r>
          </a:p>
          <a:p>
            <a:pPr marL="0" indent="0">
              <a:buNone/>
            </a:pPr>
            <a:endParaRPr lang="pt-BR" sz="4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sz="4000" dirty="0" smtClean="0">
                <a:solidFill>
                  <a:srgbClr val="FF0000"/>
                </a:solidFill>
              </a:rPr>
              <a:t>Var</a:t>
            </a:r>
          </a:p>
          <a:p>
            <a:pPr marL="0" indent="0">
              <a:buNone/>
            </a:pPr>
            <a:r>
              <a:rPr lang="pt-BR" sz="4000" dirty="0">
                <a:solidFill>
                  <a:srgbClr val="FF0000"/>
                </a:solidFill>
              </a:rPr>
              <a:t>	</a:t>
            </a:r>
            <a:r>
              <a:rPr lang="pt-BR" sz="4000" dirty="0" smtClean="0">
                <a:solidFill>
                  <a:srgbClr val="FF0000"/>
                </a:solidFill>
              </a:rPr>
              <a:t>&lt;</a:t>
            </a:r>
            <a:r>
              <a:rPr lang="pt-BR" sz="4000" dirty="0" err="1" smtClean="0">
                <a:solidFill>
                  <a:srgbClr val="FF0000"/>
                </a:solidFill>
              </a:rPr>
              <a:t>nomevariavel</a:t>
            </a:r>
            <a:r>
              <a:rPr lang="pt-BR" sz="4000" dirty="0" smtClean="0">
                <a:solidFill>
                  <a:srgbClr val="FF0000"/>
                </a:solidFill>
              </a:rPr>
              <a:t>&gt; : </a:t>
            </a:r>
            <a:r>
              <a:rPr lang="pt-BR" sz="4000" dirty="0" smtClean="0">
                <a:solidFill>
                  <a:srgbClr val="FF0000"/>
                </a:solidFill>
              </a:rPr>
              <a:t>vetor[1..</a:t>
            </a:r>
            <a:r>
              <a:rPr lang="pt-BR" sz="4000" dirty="0" smtClean="0">
                <a:solidFill>
                  <a:srgbClr val="FF0000"/>
                </a:solidFill>
              </a:rPr>
              <a:t>n] de &lt;tipo&gt; </a:t>
            </a:r>
            <a:endParaRPr lang="pt-BR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3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de criação de vetores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1678" y="1343465"/>
            <a:ext cx="10178322" cy="35935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3200" dirty="0" smtClean="0">
                <a:solidFill>
                  <a:srgbClr val="FF0000"/>
                </a:solidFill>
              </a:rPr>
              <a:t>Var</a:t>
            </a:r>
          </a:p>
          <a:p>
            <a:pPr marL="0" indent="0">
              <a:buNone/>
            </a:pPr>
            <a:r>
              <a:rPr lang="pt-BR" sz="3200" dirty="0" smtClean="0">
                <a:solidFill>
                  <a:srgbClr val="FF0000"/>
                </a:solidFill>
              </a:rPr>
              <a:t>	</a:t>
            </a:r>
            <a:r>
              <a:rPr lang="pt-BR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nomes: vetor [1..50] de caractere</a:t>
            </a:r>
          </a:p>
          <a:p>
            <a:pPr marL="0" indent="0">
              <a:buNone/>
            </a:pPr>
            <a:r>
              <a:rPr lang="pt-BR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enderecos</a:t>
            </a:r>
            <a:r>
              <a:rPr lang="pt-BR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vetor [1..50] de caractere</a:t>
            </a:r>
          </a:p>
          <a:p>
            <a:pPr marL="0" indent="0">
              <a:buNone/>
            </a:pPr>
            <a:r>
              <a:rPr lang="pt-BR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idades: vetor [1..50] de inteiro</a:t>
            </a:r>
          </a:p>
          <a:p>
            <a:pPr marL="0" indent="0">
              <a:buNone/>
            </a:pPr>
            <a:r>
              <a:rPr lang="pt-BR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salarios</a:t>
            </a:r>
            <a:r>
              <a:rPr lang="pt-BR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vetor [1.. 50] de real</a:t>
            </a:r>
          </a:p>
          <a:p>
            <a:pPr marL="0" indent="0">
              <a:buNone/>
            </a:pPr>
            <a:endParaRPr lang="pt-BR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sz="3200" dirty="0" smtClean="0">
                <a:solidFill>
                  <a:srgbClr val="002060"/>
                </a:solidFill>
              </a:rPr>
              <a:t>No exemplo acima estão sendo criados os vetores (</a:t>
            </a:r>
            <a:r>
              <a:rPr lang="pt-BR" sz="3200" dirty="0" err="1" smtClean="0">
                <a:solidFill>
                  <a:srgbClr val="002060"/>
                </a:solidFill>
              </a:rPr>
              <a:t>arrays</a:t>
            </a:r>
            <a:r>
              <a:rPr lang="pt-BR" sz="3200" dirty="0" smtClean="0">
                <a:solidFill>
                  <a:srgbClr val="002060"/>
                </a:solidFill>
              </a:rPr>
              <a:t>) nomes, </a:t>
            </a:r>
            <a:r>
              <a:rPr lang="pt-BR" sz="3200" dirty="0" err="1" smtClean="0">
                <a:solidFill>
                  <a:srgbClr val="002060"/>
                </a:solidFill>
              </a:rPr>
              <a:t>enderecos</a:t>
            </a:r>
            <a:r>
              <a:rPr lang="pt-BR" sz="3200" dirty="0" smtClean="0">
                <a:solidFill>
                  <a:srgbClr val="002060"/>
                </a:solidFill>
              </a:rPr>
              <a:t>, idades e </a:t>
            </a:r>
            <a:r>
              <a:rPr lang="pt-BR" sz="3200" dirty="0" err="1" smtClean="0">
                <a:solidFill>
                  <a:srgbClr val="002060"/>
                </a:solidFill>
              </a:rPr>
              <a:t>salarios</a:t>
            </a:r>
            <a:r>
              <a:rPr lang="pt-BR" sz="3200" dirty="0" smtClean="0">
                <a:solidFill>
                  <a:srgbClr val="002060"/>
                </a:solidFill>
              </a:rPr>
              <a:t>. Todos serão criados com 50 posições para armazenamento de dados.</a:t>
            </a:r>
          </a:p>
        </p:txBody>
      </p:sp>
    </p:spTree>
    <p:extLst>
      <p:ext uri="{BB962C8B-B14F-4D97-AF65-F5344CB8AC3E}">
        <p14:creationId xmlns:p14="http://schemas.microsoft.com/office/powerpoint/2010/main" val="5761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Atribuição, LEITURA E ESCRITA DE DADOS PARA vetores: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1677" y="2286001"/>
            <a:ext cx="4439703" cy="4382085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EXEMPLOS: 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LEIA (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NOMES[1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])</a:t>
            </a:r>
          </a:p>
          <a:p>
            <a:pPr marL="0" indent="0">
              <a:buNone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ESCREVAL (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NOMES[1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])</a:t>
            </a:r>
          </a:p>
          <a:p>
            <a:pPr marL="0" indent="0">
              <a:buNone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</a:p>
          <a:p>
            <a:pPr marL="0" indent="0">
              <a:buNone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SALARIOS[10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] &lt;-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SALARIOS[9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] * 2</a:t>
            </a:r>
          </a:p>
          <a:p>
            <a:pPr marL="0" indent="0">
              <a:buNone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.....</a:t>
            </a:r>
          </a:p>
          <a:p>
            <a:pPr marL="0" indent="0">
              <a:buNone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POSICAO&lt;-10</a:t>
            </a:r>
          </a:p>
          <a:p>
            <a:pPr marL="0" indent="0">
              <a:buNone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IDADES[POSICAO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] &lt;- 40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" name="Texto Explicativo 1 5"/>
          <p:cNvSpPr/>
          <p:nvPr/>
        </p:nvSpPr>
        <p:spPr>
          <a:xfrm>
            <a:off x="5824024" y="2686929"/>
            <a:ext cx="5416061" cy="604911"/>
          </a:xfrm>
          <a:prstGeom prst="borderCallout1">
            <a:avLst>
              <a:gd name="adj1" fmla="val 42006"/>
              <a:gd name="adj2" fmla="val 758"/>
              <a:gd name="adj3" fmla="val 133430"/>
              <a:gd name="adj4" fmla="val -43925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Nome digitado será armazenado na posição 1 do vetor </a:t>
            </a:r>
            <a:r>
              <a:rPr lang="pt-BR" dirty="0" err="1" smtClean="0"/>
              <a:t>nomeS</a:t>
            </a:r>
            <a:r>
              <a:rPr lang="pt-BR" dirty="0" smtClean="0"/>
              <a:t>, </a:t>
            </a:r>
            <a:r>
              <a:rPr lang="pt-BR" dirty="0" smtClean="0"/>
              <a:t>em seguida, será exibido na tela para o usuário</a:t>
            </a:r>
            <a:endParaRPr lang="pt-BR" dirty="0"/>
          </a:p>
        </p:txBody>
      </p:sp>
      <p:sp>
        <p:nvSpPr>
          <p:cNvPr id="7" name="Texto Explicativo 1 6"/>
          <p:cNvSpPr/>
          <p:nvPr/>
        </p:nvSpPr>
        <p:spPr>
          <a:xfrm>
            <a:off x="6340839" y="3872132"/>
            <a:ext cx="5416061" cy="981222"/>
          </a:xfrm>
          <a:prstGeom prst="borderCallout1">
            <a:avLst>
              <a:gd name="adj1" fmla="val 42006"/>
              <a:gd name="adj2" fmla="val 758"/>
              <a:gd name="adj3" fmla="val 76816"/>
              <a:gd name="adj4" fmla="val -27821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Salário que será armazenado na posição 10 do vetor será o resultado da multiplicação do salário da posição 9 por 2</a:t>
            </a:r>
            <a:endParaRPr lang="pt-BR" dirty="0"/>
          </a:p>
        </p:txBody>
      </p:sp>
      <p:sp>
        <p:nvSpPr>
          <p:cNvPr id="8" name="Texto Explicativo 1 7"/>
          <p:cNvSpPr/>
          <p:nvPr/>
        </p:nvSpPr>
        <p:spPr>
          <a:xfrm>
            <a:off x="5691381" y="5135880"/>
            <a:ext cx="5858194" cy="981222"/>
          </a:xfrm>
          <a:prstGeom prst="borderCallout1">
            <a:avLst>
              <a:gd name="adj1" fmla="val 42006"/>
              <a:gd name="adj2" fmla="val 758"/>
              <a:gd name="adj3" fmla="val 52443"/>
              <a:gd name="adj4" fmla="val -40808"/>
            </a:avLst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Neste exemplo uma variável chamada posição recebe 10. Em seguida, a variável idade armazenará 40 na posição 10, conforme indicação do índice, dentro dos colchetes.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952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Usando estruturas de repetições para percorrer </a:t>
            </a:r>
            <a:r>
              <a:rPr lang="pt-BR" smtClean="0"/>
              <a:t>o vetor:</a:t>
            </a:r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827" y="1694406"/>
            <a:ext cx="10753860" cy="5045494"/>
          </a:xfrm>
          <a:prstGeom prst="rect">
            <a:avLst/>
          </a:prstGeom>
        </p:spPr>
      </p:pic>
      <p:sp>
        <p:nvSpPr>
          <p:cNvPr id="8" name="Elipse 7"/>
          <p:cNvSpPr/>
          <p:nvPr/>
        </p:nvSpPr>
        <p:spPr>
          <a:xfrm>
            <a:off x="2305318" y="3773510"/>
            <a:ext cx="2228045" cy="119773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7892603" y="2176530"/>
            <a:ext cx="2320343" cy="1110893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1414530" y="3090930"/>
            <a:ext cx="4239295" cy="940157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9409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Assista também a </a:t>
            </a:r>
            <a:r>
              <a:rPr lang="pt-BR" dirty="0" err="1" smtClean="0"/>
              <a:t>videoaula</a:t>
            </a:r>
            <a:r>
              <a:rPr lang="pt-BR" dirty="0" smtClean="0"/>
              <a:t> do canal </a:t>
            </a:r>
            <a:r>
              <a:rPr lang="pt-BR" dirty="0" err="1" smtClean="0"/>
              <a:t>hostnet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Uma boa referência para enriquecer seus conhecimentos estão no link abaixo. APRENDA ALÉM!!!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sz="3600" dirty="0">
                <a:hlinkClick r:id="rId2"/>
              </a:rPr>
              <a:t>https://www.youtube.com/watch?v=j9473xQ39vY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42709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TM10001106[[fn=Selo]]</Template>
  <TotalTime>475</TotalTime>
  <Words>228</Words>
  <Application>Microsoft Office PowerPoint</Application>
  <PresentationFormat>Widescreen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Impact</vt:lpstr>
      <vt:lpstr>Badge</vt:lpstr>
      <vt:lpstr>VARIÁVEIS INDEXADAS</vt:lpstr>
      <vt:lpstr>O QUE É VARIÁVEL INDEXADA</vt:lpstr>
      <vt:lpstr>VARIÁVEIS INDEXADAS - VETORES</vt:lpstr>
      <vt:lpstr>Criação de vetores</vt:lpstr>
      <vt:lpstr>Exemplo de criação de vetores</vt:lpstr>
      <vt:lpstr>Atribuição, LEITURA E ESCRITA DE DADOS PARA vetores:</vt:lpstr>
      <vt:lpstr>Usando estruturas de repetições para percorrer o vetor:</vt:lpstr>
      <vt:lpstr>Assista também a videoaula do canal hostnet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VARIÁVEIS INDEXADAS</dc:title>
  <dc:creator>Usuário do Windows</dc:creator>
  <cp:lastModifiedBy>Usuário do Windows</cp:lastModifiedBy>
  <cp:revision>14</cp:revision>
  <dcterms:created xsi:type="dcterms:W3CDTF">2020-07-09T12:35:39Z</dcterms:created>
  <dcterms:modified xsi:type="dcterms:W3CDTF">2020-07-12T21:37:12Z</dcterms:modified>
</cp:coreProperties>
</file>