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7/19/2020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7/19/2020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7/19/2020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7/19/2020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7/19/2020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7/19/2020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7/19/2020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7/19/2020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7/19/2020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7/19/2020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7/19/2020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7/19/2020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7/19/2020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7/19/2020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7/19/2020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7/19/2020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7/19/2020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7/19/2020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8000" dirty="0" smtClean="0"/>
              <a:t>Variável indexada - Matriz</a:t>
            </a:r>
            <a:endParaRPr lang="pt-BR" sz="8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Professor: </a:t>
            </a:r>
            <a:r>
              <a:rPr lang="pt-BR" dirty="0" err="1" smtClean="0"/>
              <a:t>Alberson</a:t>
            </a:r>
            <a:r>
              <a:rPr lang="pt-BR" dirty="0" smtClean="0"/>
              <a:t> Wander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443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SOBRE MATRIZES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SÃO BIDIMENSIONAIS (LINHASXCOLUNAS);</a:t>
            </a:r>
          </a:p>
          <a:p>
            <a:endParaRPr lang="pt-BR" dirty="0" smtClean="0"/>
          </a:p>
          <a:p>
            <a:r>
              <a:rPr lang="pt-BR" dirty="0" smtClean="0"/>
              <a:t>TAMBÉM SÃO VETORES, PORÉM BIDIMENCIONAIS;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ARMAZENA DADOS EM CÉLULAS QUE SÃO COMBINAÇÃO DE </a:t>
            </a:r>
            <a:r>
              <a:rPr lang="pt-BR" dirty="0" smtClean="0">
                <a:solidFill>
                  <a:srgbClr val="FFFF00"/>
                </a:solidFill>
              </a:rPr>
              <a:t>LINHAS E COLUNAS;</a:t>
            </a:r>
          </a:p>
          <a:p>
            <a:endParaRPr lang="pt-BR" dirty="0" smtClean="0">
              <a:solidFill>
                <a:srgbClr val="FFFF00"/>
              </a:solidFill>
            </a:endParaRPr>
          </a:p>
          <a:p>
            <a:r>
              <a:rPr lang="pt-BR" dirty="0" smtClean="0"/>
              <a:t>TAMBÉM CONHECIDAS COMO ARRAY, ASSIM COMO VETORES;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049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SINTAXE : CRIANDO MATRIZES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 smtClean="0"/>
              <a:t>Var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	&lt;</a:t>
            </a:r>
            <a:r>
              <a:rPr lang="pt-BR" dirty="0" err="1" smtClean="0"/>
              <a:t>nome_matriz</a:t>
            </a:r>
            <a:r>
              <a:rPr lang="pt-BR" dirty="0" smtClean="0"/>
              <a:t>&gt;: vetor[</a:t>
            </a:r>
            <a:r>
              <a:rPr lang="pt-BR" dirty="0" smtClean="0">
                <a:solidFill>
                  <a:srgbClr val="FFFF00"/>
                </a:solidFill>
              </a:rPr>
              <a:t>li..lf</a:t>
            </a:r>
            <a:r>
              <a:rPr lang="pt-BR" dirty="0" smtClean="0"/>
              <a:t>,</a:t>
            </a:r>
            <a:r>
              <a:rPr lang="pt-BR" dirty="0" err="1" smtClean="0">
                <a:solidFill>
                  <a:srgbClr val="00B0F0"/>
                </a:solidFill>
              </a:rPr>
              <a:t>ci</a:t>
            </a:r>
            <a:r>
              <a:rPr lang="pt-BR" dirty="0" smtClean="0">
                <a:solidFill>
                  <a:srgbClr val="00B0F0"/>
                </a:solidFill>
              </a:rPr>
              <a:t>..</a:t>
            </a:r>
            <a:r>
              <a:rPr lang="pt-BR" dirty="0" err="1" smtClean="0">
                <a:solidFill>
                  <a:srgbClr val="00B0F0"/>
                </a:solidFill>
              </a:rPr>
              <a:t>cf</a:t>
            </a:r>
            <a:r>
              <a:rPr lang="pt-BR" dirty="0" smtClean="0"/>
              <a:t>] de &lt;</a:t>
            </a:r>
            <a:r>
              <a:rPr lang="pt-BR" dirty="0" err="1" smtClean="0"/>
              <a:t>tipodado</a:t>
            </a:r>
            <a:r>
              <a:rPr lang="pt-BR" dirty="0" smtClean="0"/>
              <a:t>&gt;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b="1" u="sng" dirty="0" smtClean="0"/>
              <a:t>Onde</a:t>
            </a:r>
            <a:r>
              <a:rPr lang="pt-BR" dirty="0" smtClean="0"/>
              <a:t>: </a:t>
            </a:r>
          </a:p>
          <a:p>
            <a:pPr marL="0" indent="0">
              <a:buNone/>
            </a:pPr>
            <a:r>
              <a:rPr lang="pt-BR" dirty="0" smtClean="0"/>
              <a:t>&lt;</a:t>
            </a:r>
            <a:r>
              <a:rPr lang="pt-BR" dirty="0" err="1" smtClean="0"/>
              <a:t>nome_matriz</a:t>
            </a:r>
            <a:r>
              <a:rPr lang="pt-BR" dirty="0" smtClean="0"/>
              <a:t>&gt; = nome dado à matriz que será criada</a:t>
            </a:r>
          </a:p>
          <a:p>
            <a:pPr marL="0" indent="0">
              <a:buNone/>
            </a:pPr>
            <a:r>
              <a:rPr lang="pt-BR" dirty="0">
                <a:solidFill>
                  <a:srgbClr val="FFFF00"/>
                </a:solidFill>
              </a:rPr>
              <a:t>li..</a:t>
            </a:r>
            <a:r>
              <a:rPr lang="pt-BR" dirty="0" err="1" smtClean="0">
                <a:solidFill>
                  <a:srgbClr val="FFFF00"/>
                </a:solidFill>
              </a:rPr>
              <a:t>lf</a:t>
            </a:r>
            <a:r>
              <a:rPr lang="pt-BR" dirty="0" smtClean="0">
                <a:solidFill>
                  <a:srgbClr val="FFFF00"/>
                </a:solidFill>
              </a:rPr>
              <a:t> = refere-se ao índice da linha inicial e índice da linha final</a:t>
            </a:r>
          </a:p>
          <a:p>
            <a:pPr marL="0" indent="0">
              <a:buNone/>
            </a:pPr>
            <a:r>
              <a:rPr lang="pt-BR" dirty="0" err="1">
                <a:solidFill>
                  <a:srgbClr val="00B0F0"/>
                </a:solidFill>
              </a:rPr>
              <a:t>ci</a:t>
            </a:r>
            <a:r>
              <a:rPr lang="pt-BR" dirty="0">
                <a:solidFill>
                  <a:srgbClr val="00B0F0"/>
                </a:solidFill>
              </a:rPr>
              <a:t>..</a:t>
            </a:r>
            <a:r>
              <a:rPr lang="pt-BR" dirty="0" err="1" smtClean="0">
                <a:solidFill>
                  <a:srgbClr val="00B0F0"/>
                </a:solidFill>
              </a:rPr>
              <a:t>cf</a:t>
            </a:r>
            <a:r>
              <a:rPr lang="pt-BR" dirty="0" smtClean="0">
                <a:solidFill>
                  <a:srgbClr val="00B0F0"/>
                </a:solidFill>
              </a:rPr>
              <a:t> = refere-se ao índice da coluna inicial e índice da coluna final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tx1"/>
                </a:solidFill>
              </a:rPr>
              <a:t>&lt;</a:t>
            </a:r>
            <a:r>
              <a:rPr lang="pt-BR" dirty="0" err="1" smtClean="0">
                <a:solidFill>
                  <a:schemeClr val="tx1"/>
                </a:solidFill>
              </a:rPr>
              <a:t>tipodado</a:t>
            </a:r>
            <a:r>
              <a:rPr lang="pt-BR" dirty="0" smtClean="0">
                <a:solidFill>
                  <a:schemeClr val="tx1"/>
                </a:solidFill>
              </a:rPr>
              <a:t>&gt; = tipo de dado que a matriz </a:t>
            </a:r>
            <a:r>
              <a:rPr lang="pt-BR" dirty="0" err="1" smtClean="0">
                <a:solidFill>
                  <a:schemeClr val="tx1"/>
                </a:solidFill>
              </a:rPr>
              <a:t>armazernará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71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de criação de matriz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690688"/>
            <a:ext cx="10934700" cy="20955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706191" y="4188421"/>
            <a:ext cx="107796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REPARE ACIMA QUE A MATRIZ NUMEROS FOI CRIADA COM DIMENSÃO (3X3</a:t>
            </a:r>
            <a:r>
              <a:rPr lang="pt-BR" dirty="0" smtClean="0"/>
              <a:t>).  </a:t>
            </a:r>
          </a:p>
          <a:p>
            <a:pPr algn="ctr"/>
            <a:endParaRPr lang="pt-BR" b="1" u="sng" dirty="0"/>
          </a:p>
          <a:p>
            <a:pPr algn="ctr"/>
            <a:r>
              <a:rPr lang="pt-BR" b="1" u="sng" dirty="0" smtClean="0"/>
              <a:t>AS POSIÇÕES DESTA MATRIZ </a:t>
            </a:r>
            <a:r>
              <a:rPr lang="pt-BR" dirty="0" smtClean="0"/>
              <a:t>PODEM SER ASSIM REPRESENTADAS QUANDO A MATRIZ FOR CRIADA: </a:t>
            </a:r>
            <a:endParaRPr lang="pt-BR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917339"/>
              </p:ext>
            </p:extLst>
          </p:nvPr>
        </p:nvGraphicFramePr>
        <p:xfrm>
          <a:off x="4453230" y="5513984"/>
          <a:ext cx="308091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6971"/>
                <a:gridCol w="1026971"/>
                <a:gridCol w="1026971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1,1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1,2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1,3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2,1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2,2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2,3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3,1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3,2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3,3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4443211" y="5111751"/>
            <a:ext cx="1352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NUMEROS</a:t>
            </a:r>
            <a:endParaRPr lang="pt-BR" dirty="0"/>
          </a:p>
        </p:txBody>
      </p:sp>
      <p:cxnSp>
        <p:nvCxnSpPr>
          <p:cNvPr id="12" name="Conector em curva 11"/>
          <p:cNvCxnSpPr/>
          <p:nvPr/>
        </p:nvCxnSpPr>
        <p:spPr>
          <a:xfrm>
            <a:off x="4211391" y="2187028"/>
            <a:ext cx="4559122" cy="28138"/>
          </a:xfrm>
          <a:prstGeom prst="curvedConnector3">
            <a:avLst>
              <a:gd name="adj1" fmla="val 50000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47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LEITURA DE DADOS PARA MATRIZ: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2244" y="1503652"/>
            <a:ext cx="11584381" cy="503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8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05077"/>
          </a:xfrm>
        </p:spPr>
        <p:txBody>
          <a:bodyPr>
            <a:normAutofit/>
          </a:bodyPr>
          <a:lstStyle/>
          <a:p>
            <a:r>
              <a:rPr lang="pt-BR" sz="4400" dirty="0" smtClean="0"/>
              <a:t>ATRIBUIÇÃO E ESCRITA DE DADOS DA MATRIZ:</a:t>
            </a:r>
            <a:endParaRPr lang="pt-BR" sz="44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552" y="905077"/>
            <a:ext cx="11424433" cy="5851082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6697013" y="3226383"/>
            <a:ext cx="1738648" cy="244699"/>
          </a:xfrm>
          <a:prstGeom prst="rect">
            <a:avLst/>
          </a:prstGeom>
          <a:solidFill>
            <a:schemeClr val="accent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6697013" y="4289490"/>
            <a:ext cx="1926481" cy="155901"/>
          </a:xfrm>
          <a:prstGeom prst="rect">
            <a:avLst/>
          </a:prstGeom>
          <a:solidFill>
            <a:schemeClr val="accent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angulado 9"/>
          <p:cNvCxnSpPr>
            <a:stCxn id="7" idx="3"/>
            <a:endCxn id="8" idx="3"/>
          </p:cNvCxnSpPr>
          <p:nvPr/>
        </p:nvCxnSpPr>
        <p:spPr>
          <a:xfrm>
            <a:off x="8435661" y="3348733"/>
            <a:ext cx="187833" cy="1018708"/>
          </a:xfrm>
          <a:prstGeom prst="bentConnector3">
            <a:avLst>
              <a:gd name="adj1" fmla="val 22170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xplosão 2 13"/>
          <p:cNvSpPr/>
          <p:nvPr/>
        </p:nvSpPr>
        <p:spPr>
          <a:xfrm>
            <a:off x="8961120" y="2444140"/>
            <a:ext cx="3559126" cy="2053883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OBSERVEM O RESULTADO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745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O RESULTADO DO ALGORITMO ANTERIOR SERÁ: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628990"/>
              </p:ext>
            </p:extLst>
          </p:nvPr>
        </p:nvGraphicFramePr>
        <p:xfrm>
          <a:off x="3492484" y="1999826"/>
          <a:ext cx="3601332" cy="73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0444"/>
                <a:gridCol w="1200444"/>
                <a:gridCol w="1200444"/>
              </a:tblGrid>
              <a:tr h="349478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eta para baixo 4"/>
          <p:cNvSpPr/>
          <p:nvPr/>
        </p:nvSpPr>
        <p:spPr>
          <a:xfrm>
            <a:off x="4289655" y="3123027"/>
            <a:ext cx="1505243" cy="1378634"/>
          </a:xfrm>
          <a:prstGeom prst="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925967"/>
              </p:ext>
            </p:extLst>
          </p:nvPr>
        </p:nvGraphicFramePr>
        <p:xfrm>
          <a:off x="3361187" y="4954041"/>
          <a:ext cx="369980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5071"/>
                <a:gridCol w="181473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7638938" y="2658182"/>
            <a:ext cx="29120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OBSERVEM AO LADO:</a:t>
            </a:r>
          </a:p>
          <a:p>
            <a:endParaRPr lang="pt-BR" dirty="0"/>
          </a:p>
          <a:p>
            <a:pPr algn="ctr"/>
            <a:r>
              <a:rPr lang="pt-BR" dirty="0" smtClean="0"/>
              <a:t>OS VALORES CONTIDOS </a:t>
            </a:r>
            <a:r>
              <a:rPr lang="pt-BR" b="1" u="sng" dirty="0" smtClean="0">
                <a:solidFill>
                  <a:srgbClr val="FFFF00"/>
                </a:solidFill>
              </a:rPr>
              <a:t>NAS LINHAS </a:t>
            </a:r>
            <a:r>
              <a:rPr lang="pt-BR" dirty="0" smtClean="0"/>
              <a:t>DA MATRIZ NUMEROS FORAM PASSADOS </a:t>
            </a:r>
            <a:r>
              <a:rPr lang="pt-BR" b="1" u="sng" dirty="0" smtClean="0">
                <a:solidFill>
                  <a:srgbClr val="FFFF00"/>
                </a:solidFill>
              </a:rPr>
              <a:t>PARA AS COLUNAS </a:t>
            </a:r>
            <a:r>
              <a:rPr lang="pt-BR" dirty="0" smtClean="0"/>
              <a:t>DA MATRIZ NUMEROSINVERTIDO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3406759" y="1644522"/>
            <a:ext cx="2278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NUMEROS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3290848" y="4597174"/>
            <a:ext cx="3699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NUMEROSINVERTIDO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610931" y="2060020"/>
            <a:ext cx="1570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DIMENSÃO</a:t>
            </a:r>
          </a:p>
          <a:p>
            <a:pPr algn="ctr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2X3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720699" y="5243505"/>
            <a:ext cx="1570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DIMENSÃO</a:t>
            </a:r>
          </a:p>
          <a:p>
            <a:pPr algn="ctr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3X2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432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9" grpId="0"/>
      <p:bldP spid="3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NA TELA O RESULTADO É MOSTRADO DE ACORDO COM A PROGRAMAÇÃO ESCRITA PELO PROGRAMADOR: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9904" y="2415611"/>
            <a:ext cx="5105400" cy="43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86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OS ÍNDICES SÃO DEFINIDOS PELO PROGRAMADOR: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8000" y="4148570"/>
            <a:ext cx="10845800" cy="2543153"/>
          </a:xfrm>
          <a:prstGeom prst="rect">
            <a:avLst/>
          </a:prstGeom>
        </p:spPr>
      </p:pic>
      <p:cxnSp>
        <p:nvCxnSpPr>
          <p:cNvPr id="19" name="Conector reto 18"/>
          <p:cNvCxnSpPr/>
          <p:nvPr/>
        </p:nvCxnSpPr>
        <p:spPr>
          <a:xfrm>
            <a:off x="6710289" y="5454490"/>
            <a:ext cx="0" cy="686888"/>
          </a:xfrm>
          <a:prstGeom prst="line">
            <a:avLst/>
          </a:prstGeom>
          <a:ln w="920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>
            <a:off x="6696221" y="6105386"/>
            <a:ext cx="3938954" cy="0"/>
          </a:xfrm>
          <a:prstGeom prst="line">
            <a:avLst/>
          </a:prstGeom>
          <a:ln w="920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>
            <a:off x="10592971" y="5440422"/>
            <a:ext cx="0" cy="686888"/>
          </a:xfrm>
          <a:prstGeom prst="line">
            <a:avLst/>
          </a:prstGeom>
          <a:ln w="920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>
            <a:off x="7186246" y="5440422"/>
            <a:ext cx="0" cy="352483"/>
          </a:xfrm>
          <a:prstGeom prst="line">
            <a:avLst/>
          </a:prstGeom>
          <a:ln w="920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/>
          <p:nvPr/>
        </p:nvCxnSpPr>
        <p:spPr>
          <a:xfrm>
            <a:off x="7172178" y="5769798"/>
            <a:ext cx="2954214" cy="14068"/>
          </a:xfrm>
          <a:prstGeom prst="line">
            <a:avLst/>
          </a:prstGeom>
          <a:ln w="920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/>
        </p:nvCxnSpPr>
        <p:spPr>
          <a:xfrm>
            <a:off x="10098256" y="5464903"/>
            <a:ext cx="0" cy="352483"/>
          </a:xfrm>
          <a:prstGeom prst="line">
            <a:avLst/>
          </a:prstGeom>
          <a:ln w="920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Imagem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000" y="1862460"/>
            <a:ext cx="10989901" cy="1475496"/>
          </a:xfrm>
          <a:prstGeom prst="rect">
            <a:avLst/>
          </a:prstGeom>
        </p:spPr>
      </p:pic>
      <p:sp>
        <p:nvSpPr>
          <p:cNvPr id="29" name="Elipse 28"/>
          <p:cNvSpPr/>
          <p:nvPr/>
        </p:nvSpPr>
        <p:spPr>
          <a:xfrm>
            <a:off x="4754880" y="2293034"/>
            <a:ext cx="2417298" cy="478301"/>
          </a:xfrm>
          <a:prstGeom prst="ellipse">
            <a:avLst/>
          </a:prstGeom>
          <a:solidFill>
            <a:srgbClr val="FFFF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Elipse 29"/>
          <p:cNvSpPr/>
          <p:nvPr/>
        </p:nvSpPr>
        <p:spPr>
          <a:xfrm>
            <a:off x="6917741" y="2758763"/>
            <a:ext cx="2417298" cy="478301"/>
          </a:xfrm>
          <a:prstGeom prst="ellipse">
            <a:avLst/>
          </a:prstGeom>
          <a:solidFill>
            <a:srgbClr val="FFFF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035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</p:bldLst>
  </p:timing>
</p:sld>
</file>

<file path=ppt/theme/theme1.xml><?xml version="1.0" encoding="utf-8"?>
<a:theme xmlns:a="http://schemas.openxmlformats.org/drawingml/2006/main" name="Profundidade">
  <a:themeElements>
    <a:clrScheme name="Depth">
      <a:dk1>
        <a:sysClr val="windowText" lastClr="000000"/>
      </a:dk1>
      <a:lt1>
        <a:sysClr val="window" lastClr="FFFFFF"/>
      </a:lt1>
      <a:dk2>
        <a:srgbClr val="454551"/>
      </a:dk2>
      <a:lt2>
        <a:srgbClr val="F2ACD2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3016C5A4-E631-4977-A608-ACFB4755262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Profundidade</Template>
  <TotalTime>64</TotalTime>
  <Words>174</Words>
  <Application>Microsoft Office PowerPoint</Application>
  <PresentationFormat>Widescreen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2" baseType="lpstr">
      <vt:lpstr>Arial</vt:lpstr>
      <vt:lpstr>Corbel</vt:lpstr>
      <vt:lpstr>Profundidade</vt:lpstr>
      <vt:lpstr>Variável indexada - Matriz</vt:lpstr>
      <vt:lpstr>SOBRE MATRIZES</vt:lpstr>
      <vt:lpstr>SINTAXE : CRIANDO MATRIZES </vt:lpstr>
      <vt:lpstr>Exemplo de criação de matriz</vt:lpstr>
      <vt:lpstr>LEITURA DE DADOS PARA MATRIZ:</vt:lpstr>
      <vt:lpstr>ATRIBUIÇÃO E ESCRITA DE DADOS DA MATRIZ:</vt:lpstr>
      <vt:lpstr>O RESULTADO DO ALGORITMO ANTERIOR SERÁ:</vt:lpstr>
      <vt:lpstr>NA TELA O RESULTADO É MOSTRADO DE ACORDO COM A PROGRAMAÇÃO ESCRITA PELO PROGRAMADOR:</vt:lpstr>
      <vt:lpstr>OS ÍNDICES SÃO DEFINIDOS PELO PROGRAMADOR: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Variável indexada - Matriz</dc:title>
  <dc:creator>Usuário do Windows</dc:creator>
  <cp:lastModifiedBy>Usuário do Windows</cp:lastModifiedBy>
  <cp:revision>10</cp:revision>
  <dcterms:created xsi:type="dcterms:W3CDTF">2020-07-18T22:40:20Z</dcterms:created>
  <dcterms:modified xsi:type="dcterms:W3CDTF">2020-07-19T21:47:48Z</dcterms:modified>
</cp:coreProperties>
</file>