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81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24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312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5938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693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395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808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42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3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11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49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36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68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65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53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33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43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EF93-D4CE-4D62-B35E-F7426BD29211}" type="datetimeFigureOut">
              <a:rPr lang="pt-BR" smtClean="0"/>
              <a:t>13/04/2021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549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dirty="0"/>
              <a:t>Aula 4 – </a:t>
            </a:r>
            <a:br>
              <a:rPr lang="pt-BR" dirty="0"/>
            </a:br>
            <a:r>
              <a:rPr lang="pt-BR" dirty="0"/>
              <a:t>1º ANO – INFORMÁTICA</a:t>
            </a:r>
            <a:br>
              <a:rPr lang="pt-BR" dirty="0"/>
            </a:br>
            <a:r>
              <a:rPr lang="pt-BR" dirty="0"/>
              <a:t>1º ANO - ELETRÔNICA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Conteúdo: </a:t>
            </a:r>
          </a:p>
          <a:p>
            <a:r>
              <a:rPr lang="pt-BR" dirty="0"/>
              <a:t>Estrutura de Repetição: </a:t>
            </a:r>
          </a:p>
          <a:p>
            <a:r>
              <a:rPr lang="pt-BR" dirty="0"/>
              <a:t>Comando “repita ... Ate(  )”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47730" y="6207617"/>
            <a:ext cx="4825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Professor: </a:t>
            </a:r>
            <a:r>
              <a:rPr lang="pt-BR" dirty="0" err="1"/>
              <a:t>Alberson</a:t>
            </a:r>
            <a:r>
              <a:rPr lang="pt-BR" dirty="0"/>
              <a:t> Wander Sá dos Santos</a:t>
            </a:r>
          </a:p>
        </p:txBody>
      </p:sp>
    </p:spTree>
    <p:extLst>
      <p:ext uri="{BB962C8B-B14F-4D97-AF65-F5344CB8AC3E}">
        <p14:creationId xmlns:p14="http://schemas.microsoft.com/office/powerpoint/2010/main" val="162784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876" y="224425"/>
            <a:ext cx="11317511" cy="1507067"/>
          </a:xfrm>
        </p:spPr>
        <p:txBody>
          <a:bodyPr/>
          <a:lstStyle/>
          <a:p>
            <a:r>
              <a:rPr lang="pt-BR" dirty="0"/>
              <a:t>QUANDO USAR O COMANDO “REPITA”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876" y="1731492"/>
            <a:ext cx="11317512" cy="4450367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t-BR" sz="2800" dirty="0"/>
          </a:p>
          <a:p>
            <a:pPr algn="just">
              <a:buFontTx/>
              <a:buChar char="-"/>
            </a:pPr>
            <a:r>
              <a:rPr lang="pt-BR" sz="2800" dirty="0"/>
              <a:t>Quando o programador </a:t>
            </a:r>
            <a:r>
              <a:rPr lang="pt-BR" sz="2800" b="1" u="sng" dirty="0">
                <a:solidFill>
                  <a:srgbClr val="FFFF00"/>
                </a:solidFill>
              </a:rPr>
              <a:t>NÃO SABE</a:t>
            </a:r>
            <a:r>
              <a:rPr lang="pt-BR" sz="2800" dirty="0"/>
              <a:t> </a:t>
            </a:r>
            <a:r>
              <a:rPr lang="pt-BR" sz="2800" b="1" dirty="0"/>
              <a:t>quantas vezes os comandos</a:t>
            </a:r>
            <a:r>
              <a:rPr lang="pt-BR" sz="2800" dirty="0"/>
              <a:t> do interior do laço de repetição </a:t>
            </a:r>
            <a:r>
              <a:rPr lang="pt-BR" sz="2800" b="1" dirty="0"/>
              <a:t>serão executados</a:t>
            </a:r>
            <a:r>
              <a:rPr lang="pt-BR" sz="2800" dirty="0"/>
              <a:t>. </a:t>
            </a:r>
          </a:p>
          <a:p>
            <a:pPr algn="just">
              <a:buFontTx/>
              <a:buChar char="-"/>
            </a:pPr>
            <a:endParaRPr lang="pt-BR" sz="2800" dirty="0"/>
          </a:p>
          <a:p>
            <a:pPr algn="just">
              <a:buFontTx/>
              <a:buChar char="-"/>
            </a:pPr>
            <a:r>
              <a:rPr lang="pt-BR" sz="2800" u="sng" dirty="0"/>
              <a:t>Pode também</a:t>
            </a:r>
            <a:r>
              <a:rPr lang="pt-BR" sz="2800" dirty="0"/>
              <a:t> ser usado quando o programador sabe vezes os comandos do interior do laço de repetição serão executados. Porém </a:t>
            </a:r>
            <a:r>
              <a:rPr lang="pt-BR" sz="2800" b="1" u="sng" dirty="0"/>
              <a:t>não tem “passo” automático</a:t>
            </a:r>
            <a:r>
              <a:rPr lang="pt-BR" sz="2800" dirty="0"/>
              <a:t>, como no comando “para”.</a:t>
            </a:r>
          </a:p>
          <a:p>
            <a:pPr algn="just">
              <a:buFontTx/>
              <a:buChar char="-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237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9524"/>
          </a:xfrm>
        </p:spPr>
        <p:txBody>
          <a:bodyPr/>
          <a:lstStyle/>
          <a:p>
            <a:r>
              <a:rPr lang="pt-BR" dirty="0"/>
              <a:t>SINTAXE DO COMANDO “repita”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093" y="1120462"/>
            <a:ext cx="10908406" cy="5576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b="1" u="sng" dirty="0"/>
              <a:t>Sintaxe: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pt-BR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&lt;iniciar variável de controle do laço&gt;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800" dirty="0"/>
              <a:t>	Repita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&lt;comandos do interior do laço&gt;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	</a:t>
            </a:r>
            <a:r>
              <a:rPr lang="pt-BR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&lt;alterar valor da variável que controla laço&gt;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800" dirty="0"/>
              <a:t>	ate ( </a:t>
            </a:r>
            <a:r>
              <a:rPr lang="pt-BR" sz="2800" b="1" dirty="0">
                <a:solidFill>
                  <a:srgbClr val="FFFF00"/>
                </a:solidFill>
              </a:rPr>
              <a:t>&lt;teste de condição&gt;</a:t>
            </a:r>
            <a:r>
              <a:rPr lang="pt-BR" sz="2800" dirty="0"/>
              <a:t> )</a:t>
            </a:r>
            <a:endParaRPr lang="pt-BR" sz="1100" dirty="0"/>
          </a:p>
          <a:p>
            <a:pPr marL="0" indent="0">
              <a:buNone/>
            </a:pPr>
            <a:endParaRPr lang="pt-BR" sz="1800" b="1" u="sng" dirty="0"/>
          </a:p>
          <a:p>
            <a:pPr marL="0" indent="0">
              <a:buNone/>
            </a:pPr>
            <a:r>
              <a:rPr lang="pt-BR" sz="1800" b="1" u="sng" dirty="0"/>
              <a:t>Onde: </a:t>
            </a:r>
          </a:p>
          <a:p>
            <a:pPr marL="0" indent="0">
              <a:buNone/>
            </a:pPr>
            <a:r>
              <a:rPr lang="pt-BR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&lt;iniciar variável de controle do laço&gt;  - Refere-se a leitura ou atribuição de valor inicial a variável que controlará o laço no teste de condição</a:t>
            </a:r>
          </a:p>
          <a:p>
            <a:pPr marL="0" indent="0">
              <a:buNone/>
            </a:pPr>
            <a:r>
              <a:rPr lang="pt-BR" sz="1200" b="1" dirty="0">
                <a:solidFill>
                  <a:schemeClr val="tx2">
                    <a:lumMod val="75000"/>
                  </a:schemeClr>
                </a:solidFill>
              </a:rPr>
              <a:t>&lt;comandos do interior do laço&gt;  - Comandos que o programador  deseja que sejam  repetidos enquanto condição for VERDADEIRA</a:t>
            </a:r>
          </a:p>
          <a:p>
            <a:pPr marL="0" indent="0">
              <a:buNone/>
            </a:pPr>
            <a:r>
              <a:rPr lang="pt-BR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&lt;alterar valor da variável que controla laço&gt; - Refere-se a alteração do valor da variável que controla o laço para que o mesmo não entre em </a:t>
            </a:r>
            <a:r>
              <a:rPr lang="pt-BR" sz="12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looping</a:t>
            </a:r>
            <a:r>
              <a:rPr lang="pt-BR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infinito.</a:t>
            </a:r>
          </a:p>
          <a:p>
            <a:pPr marL="0" indent="0">
              <a:buNone/>
            </a:pPr>
            <a:r>
              <a:rPr lang="pt-BR" sz="1200" b="1" dirty="0">
                <a:solidFill>
                  <a:srgbClr val="FFFF00"/>
                </a:solidFill>
              </a:rPr>
              <a:t>&lt;teste de condição&gt; - Refere-se ao teste condicional que determinará ou não a saída do laço de repetição. </a:t>
            </a:r>
          </a:p>
          <a:p>
            <a:pPr marL="0" indent="0">
              <a:buNone/>
            </a:pPr>
            <a:endParaRPr lang="pt-BR" sz="11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39357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3638" y="0"/>
            <a:ext cx="11513713" cy="1507067"/>
          </a:xfrm>
        </p:spPr>
        <p:txBody>
          <a:bodyPr>
            <a:normAutofit/>
          </a:bodyPr>
          <a:lstStyle/>
          <a:p>
            <a:r>
              <a:rPr lang="pt-BR" dirty="0"/>
              <a:t>Como funciona o laço de repetição do comando “REPITA”?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639" y="1378039"/>
            <a:ext cx="11513712" cy="53704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1º) a </a:t>
            </a:r>
            <a:r>
              <a:rPr lang="pt-BR" b="1" dirty="0"/>
              <a:t>variável que controlará o laço </a:t>
            </a:r>
            <a:r>
              <a:rPr lang="pt-BR" dirty="0"/>
              <a:t>deve ser iniciada </a:t>
            </a:r>
            <a:r>
              <a:rPr lang="pt-BR" b="1" u="sng" dirty="0"/>
              <a:t>ANTES DO COMANDO “repita”</a:t>
            </a:r>
            <a:r>
              <a:rPr lang="pt-BR" dirty="0"/>
              <a:t>, através de comando de </a:t>
            </a:r>
            <a:r>
              <a:rPr lang="pt-BR" b="1" dirty="0"/>
              <a:t>atribuição (programador)</a:t>
            </a:r>
            <a:r>
              <a:rPr lang="pt-BR" dirty="0"/>
              <a:t> ou </a:t>
            </a:r>
            <a:r>
              <a:rPr lang="pt-BR" b="1" dirty="0"/>
              <a:t>leitura (usuário).</a:t>
            </a:r>
          </a:p>
          <a:p>
            <a:pPr marL="0" indent="0" algn="just">
              <a:buNone/>
            </a:pPr>
            <a:r>
              <a:rPr lang="pt-BR" dirty="0"/>
              <a:t>2º) </a:t>
            </a:r>
            <a:r>
              <a:rPr lang="pt-BR" b="1" u="sng" dirty="0"/>
              <a:t>O LAÇO JÁ É EXECUTADO UMA VEZ, INICIALMENTE</a:t>
            </a:r>
            <a:r>
              <a:rPr lang="pt-BR" dirty="0"/>
              <a:t>, pois o teste condicional encontra-se no </a:t>
            </a:r>
            <a:r>
              <a:rPr lang="pt-BR" u="sng" dirty="0"/>
              <a:t>final da estrutura de repetição</a:t>
            </a:r>
            <a:r>
              <a:rPr lang="pt-BR" dirty="0"/>
              <a:t>. </a:t>
            </a:r>
          </a:p>
          <a:p>
            <a:pPr marL="0" indent="0" algn="just">
              <a:buNone/>
            </a:pPr>
            <a:r>
              <a:rPr lang="pt-BR" dirty="0"/>
              <a:t>3º) </a:t>
            </a:r>
            <a:r>
              <a:rPr lang="pt-BR" b="1" u="sng" dirty="0"/>
              <a:t>Após executado uma vez o laço</a:t>
            </a:r>
            <a:r>
              <a:rPr lang="pt-BR" dirty="0"/>
              <a:t>, testa-se a condição: </a:t>
            </a:r>
          </a:p>
          <a:p>
            <a:pPr lvl="1" algn="just"/>
            <a:r>
              <a:rPr lang="pt-BR" dirty="0"/>
              <a:t>Se o </a:t>
            </a:r>
            <a:r>
              <a:rPr lang="pt-BR" u="sng" dirty="0"/>
              <a:t>resultado do teste for .V. </a:t>
            </a:r>
            <a:r>
              <a:rPr lang="pt-BR" dirty="0"/>
              <a:t>:  O LAÇO DE REPETIÇÃO </a:t>
            </a:r>
            <a:r>
              <a:rPr lang="pt-BR" b="1" u="sng" dirty="0"/>
              <a:t>É ABANDONADO</a:t>
            </a:r>
            <a:r>
              <a:rPr lang="pt-BR" dirty="0"/>
              <a:t>. </a:t>
            </a:r>
          </a:p>
          <a:p>
            <a:pPr lvl="1" algn="just"/>
            <a:r>
              <a:rPr lang="pt-BR" dirty="0"/>
              <a:t>Caso o </a:t>
            </a:r>
            <a:r>
              <a:rPr lang="pt-BR" u="sng" dirty="0"/>
              <a:t>resultado do teste for .F.</a:t>
            </a:r>
            <a:r>
              <a:rPr lang="pt-BR" dirty="0"/>
              <a:t>: os comando do  laço de repetição </a:t>
            </a:r>
            <a:r>
              <a:rPr lang="pt-BR" b="1" u="sng" dirty="0"/>
              <a:t>SERÃO REPETIDOS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>
                <a:solidFill>
                  <a:srgbClr val="FFFF00"/>
                </a:solidFill>
              </a:rPr>
              <a:t>OBSERVEM, IMPORTANTE !!!!!!!!!!!!!</a:t>
            </a:r>
          </a:p>
          <a:p>
            <a:pPr algn="just">
              <a:buFontTx/>
              <a:buChar char="-"/>
            </a:pPr>
            <a:r>
              <a:rPr lang="pt-BR" b="1" dirty="0">
                <a:solidFill>
                  <a:srgbClr val="FFFF00"/>
                </a:solidFill>
              </a:rPr>
              <a:t>COMO O TESTE CONDICIONAL É INSERIDO NO FINAL DA ESTRUTURA DE REPETIÇÃO, O LAÇO É EXECUTADO PELO MENOS UMA VEZ.</a:t>
            </a:r>
          </a:p>
          <a:p>
            <a:pPr algn="just">
              <a:buFontTx/>
              <a:buChar char="-"/>
            </a:pPr>
            <a:r>
              <a:rPr lang="pt-BR" b="1" dirty="0">
                <a:solidFill>
                  <a:srgbClr val="FFFF00"/>
                </a:solidFill>
              </a:rPr>
              <a:t>O resultado do teste, no comando “REPITA” é totalmente contrário do comando “ENQUANTO”</a:t>
            </a:r>
          </a:p>
          <a:p>
            <a:pPr algn="just">
              <a:buFontTx/>
              <a:buChar char="-"/>
            </a:pPr>
            <a:endParaRPr lang="pt-BR" b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9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08" y="0"/>
            <a:ext cx="11834053" cy="1507067"/>
          </a:xfrm>
        </p:spPr>
        <p:txBody>
          <a:bodyPr/>
          <a:lstStyle/>
          <a:p>
            <a:r>
              <a:rPr lang="pt-BR" dirty="0"/>
              <a:t>EXEMPLO 1 : Escrevendo 10 vezes na tela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749383" y="1313645"/>
            <a:ext cx="391517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TRANSFORMANDO em  comando “enquanto”: </a:t>
            </a:r>
          </a:p>
          <a:p>
            <a:endParaRPr lang="pt-BR" dirty="0"/>
          </a:p>
          <a:p>
            <a:r>
              <a:rPr lang="pt-BR" b="1" dirty="0">
                <a:solidFill>
                  <a:srgbClr val="FFFF00"/>
                </a:solidFill>
              </a:rPr>
              <a:t>X&lt;-1 </a:t>
            </a:r>
          </a:p>
          <a:p>
            <a:r>
              <a:rPr lang="pt-BR" dirty="0"/>
              <a:t>Enquanto (</a:t>
            </a:r>
            <a:r>
              <a:rPr lang="pt-BR" b="1" dirty="0">
                <a:solidFill>
                  <a:srgbClr val="00B0F0"/>
                </a:solidFill>
              </a:rPr>
              <a:t>x&lt;=10</a:t>
            </a:r>
            <a:r>
              <a:rPr lang="pt-BR" dirty="0"/>
              <a:t>) faca</a:t>
            </a:r>
          </a:p>
          <a:p>
            <a:r>
              <a:rPr lang="pt-BR" dirty="0"/>
              <a:t>	</a:t>
            </a:r>
            <a:r>
              <a:rPr lang="pt-BR" dirty="0" err="1"/>
              <a:t>Escreval</a:t>
            </a:r>
            <a:r>
              <a:rPr lang="pt-BR" dirty="0"/>
              <a:t> (“teste”)</a:t>
            </a:r>
          </a:p>
          <a:p>
            <a:r>
              <a:rPr lang="pt-BR" dirty="0"/>
              <a:t>	</a:t>
            </a:r>
            <a:r>
              <a:rPr lang="pt-BR" b="1" dirty="0">
                <a:solidFill>
                  <a:srgbClr val="66FF33"/>
                </a:solidFill>
              </a:rPr>
              <a:t>x&lt;- x+1</a:t>
            </a:r>
          </a:p>
          <a:p>
            <a:r>
              <a:rPr lang="pt-BR" dirty="0" err="1"/>
              <a:t>fimenquanto</a:t>
            </a:r>
            <a:endParaRPr lang="pt-BR" dirty="0"/>
          </a:p>
          <a:p>
            <a:endParaRPr lang="pt-BR" dirty="0"/>
          </a:p>
          <a:p>
            <a:r>
              <a:rPr lang="pt-BR" dirty="0"/>
              <a:t>No exemplo acima percebam:</a:t>
            </a:r>
          </a:p>
          <a:p>
            <a:r>
              <a:rPr lang="pt-BR" b="1" dirty="0">
                <a:solidFill>
                  <a:srgbClr val="FFFF00"/>
                </a:solidFill>
              </a:rPr>
              <a:t>X&lt;-1 – refere-se a inicialização da variável x (x de1)</a:t>
            </a:r>
          </a:p>
          <a:p>
            <a:endParaRPr lang="pt-BR" b="1" dirty="0">
              <a:solidFill>
                <a:srgbClr val="FFFF00"/>
              </a:solidFill>
            </a:endParaRPr>
          </a:p>
          <a:p>
            <a:r>
              <a:rPr lang="pt-BR" b="1" dirty="0">
                <a:solidFill>
                  <a:srgbClr val="00B0F0"/>
                </a:solidFill>
              </a:rPr>
              <a:t>x&lt;=10 – refere-se a condição de parada (até 10)</a:t>
            </a:r>
            <a:endParaRPr lang="pt-BR" dirty="0"/>
          </a:p>
          <a:p>
            <a:endParaRPr lang="pt-BR" dirty="0"/>
          </a:p>
          <a:p>
            <a:r>
              <a:rPr lang="pt-BR" b="1" dirty="0">
                <a:solidFill>
                  <a:srgbClr val="66FF33"/>
                </a:solidFill>
              </a:rPr>
              <a:t>x&lt;- x+1- refere-se a mudança do valor de x (equivale ao passo, no comando para)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1667" y="1313645"/>
            <a:ext cx="34901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Usando o comando ”para”, temos:</a:t>
            </a:r>
          </a:p>
          <a:p>
            <a:endParaRPr lang="pt-BR" dirty="0"/>
          </a:p>
          <a:p>
            <a:r>
              <a:rPr lang="pt-BR" dirty="0"/>
              <a:t>Para </a:t>
            </a:r>
            <a:r>
              <a:rPr lang="pt-BR" b="1" dirty="0">
                <a:solidFill>
                  <a:srgbClr val="FFFF00"/>
                </a:solidFill>
              </a:rPr>
              <a:t>x de 1 </a:t>
            </a:r>
            <a:r>
              <a:rPr lang="pt-BR" b="1" dirty="0">
                <a:solidFill>
                  <a:srgbClr val="00B0F0"/>
                </a:solidFill>
              </a:rPr>
              <a:t>ate 10</a:t>
            </a:r>
            <a:r>
              <a:rPr lang="pt-BR" dirty="0"/>
              <a:t> </a:t>
            </a:r>
            <a:r>
              <a:rPr lang="pt-BR" b="1" dirty="0">
                <a:solidFill>
                  <a:srgbClr val="66FF33"/>
                </a:solidFill>
              </a:rPr>
              <a:t>passo 1</a:t>
            </a:r>
            <a:r>
              <a:rPr lang="pt-BR" dirty="0"/>
              <a:t> faca</a:t>
            </a:r>
          </a:p>
          <a:p>
            <a:r>
              <a:rPr lang="pt-BR" dirty="0"/>
              <a:t>	</a:t>
            </a:r>
            <a:r>
              <a:rPr lang="pt-BR" dirty="0" err="1"/>
              <a:t>escreval</a:t>
            </a:r>
            <a:r>
              <a:rPr lang="pt-BR" dirty="0"/>
              <a:t> (“Teste”)</a:t>
            </a:r>
          </a:p>
          <a:p>
            <a:r>
              <a:rPr lang="pt-BR" dirty="0" err="1"/>
              <a:t>Fimpara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Para o exemplo acima a palavra “teste” será impressa 10 vezes na tela para o usuário.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82101" y="1125249"/>
            <a:ext cx="4311160" cy="566308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TRANSFORMANDO em  comando “REPITA”: </a:t>
            </a:r>
          </a:p>
          <a:p>
            <a:endParaRPr lang="pt-BR" dirty="0"/>
          </a:p>
          <a:p>
            <a:r>
              <a:rPr lang="pt-BR" b="1" dirty="0">
                <a:solidFill>
                  <a:srgbClr val="FFFF00"/>
                </a:solidFill>
              </a:rPr>
              <a:t>X&lt;-1 </a:t>
            </a:r>
          </a:p>
          <a:p>
            <a:r>
              <a:rPr lang="pt-BR" dirty="0"/>
              <a:t>REPITA </a:t>
            </a:r>
          </a:p>
          <a:p>
            <a:r>
              <a:rPr lang="pt-BR" dirty="0"/>
              <a:t>	</a:t>
            </a:r>
            <a:r>
              <a:rPr lang="pt-BR" dirty="0" err="1"/>
              <a:t>Escreval</a:t>
            </a:r>
            <a:r>
              <a:rPr lang="pt-BR" dirty="0"/>
              <a:t> (“teste”)</a:t>
            </a:r>
          </a:p>
          <a:p>
            <a:r>
              <a:rPr lang="pt-BR" dirty="0"/>
              <a:t>	</a:t>
            </a:r>
            <a:r>
              <a:rPr lang="pt-BR" b="1" dirty="0">
                <a:solidFill>
                  <a:srgbClr val="66FF33"/>
                </a:solidFill>
              </a:rPr>
              <a:t>x&lt;- x+1</a:t>
            </a:r>
          </a:p>
          <a:p>
            <a:r>
              <a:rPr lang="pt-BR" dirty="0"/>
              <a:t>ATE (</a:t>
            </a:r>
            <a:r>
              <a:rPr lang="pt-BR" sz="2400" b="1" dirty="0">
                <a:solidFill>
                  <a:srgbClr val="00B0F0"/>
                </a:solidFill>
              </a:rPr>
              <a:t>x&gt;10</a:t>
            </a:r>
            <a:r>
              <a:rPr lang="pt-BR" dirty="0"/>
              <a:t>)</a:t>
            </a:r>
          </a:p>
          <a:p>
            <a:endParaRPr lang="pt-BR" dirty="0"/>
          </a:p>
          <a:p>
            <a:r>
              <a:rPr lang="pt-BR" dirty="0"/>
              <a:t>No exemplo acima percebam:</a:t>
            </a:r>
          </a:p>
          <a:p>
            <a:r>
              <a:rPr lang="pt-BR" sz="1600" b="1" dirty="0">
                <a:solidFill>
                  <a:srgbClr val="FFFF00"/>
                </a:solidFill>
              </a:rPr>
              <a:t>X&lt;-1 – refere-se a inicialização da variável x (x de1)</a:t>
            </a:r>
          </a:p>
          <a:p>
            <a:endParaRPr lang="pt-BR" sz="1600" dirty="0"/>
          </a:p>
          <a:p>
            <a:r>
              <a:rPr lang="pt-BR" sz="1600" b="1" dirty="0">
                <a:solidFill>
                  <a:srgbClr val="66FF33"/>
                </a:solidFill>
              </a:rPr>
              <a:t>x&lt;- x+1- refere-se a mudança do valor de x (equivale ao passo, no comando para)</a:t>
            </a:r>
          </a:p>
          <a:p>
            <a:endParaRPr lang="pt-BR" sz="1600" b="1" dirty="0">
              <a:solidFill>
                <a:srgbClr val="66FF33"/>
              </a:solidFill>
            </a:endParaRPr>
          </a:p>
          <a:p>
            <a:r>
              <a:rPr lang="pt-BR" sz="1600" b="1" dirty="0">
                <a:solidFill>
                  <a:srgbClr val="00B0F0"/>
                </a:solidFill>
              </a:rPr>
              <a:t>X&gt;10 – refere-se a condição de parada (até 10) </a:t>
            </a:r>
          </a:p>
          <a:p>
            <a:pPr algn="ctr"/>
            <a:r>
              <a:rPr lang="pt-BR" sz="1600" b="1" dirty="0">
                <a:solidFill>
                  <a:srgbClr val="FF0000"/>
                </a:solidFill>
              </a:rPr>
              <a:t>(</a:t>
            </a:r>
            <a:r>
              <a:rPr lang="pt-BR" sz="1600" b="1" dirty="0">
                <a:solidFill>
                  <a:srgbClr val="000066"/>
                </a:solidFill>
              </a:rPr>
              <a:t>VEJA QUE NESTE CASO O TESTE FOI O CONTRÁRIO DO QUE FOI FEITO NO COMANDO ENQUANTO)</a:t>
            </a:r>
            <a:endParaRPr lang="pt-BR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6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377" y="351692"/>
            <a:ext cx="10726819" cy="1507067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Quantas vezes o laço de repetição do comando “repita” É EXECUTADO?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5377" y="2402059"/>
            <a:ext cx="11023033" cy="361526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4000" dirty="0"/>
              <a:t>Diz-se então que um laço de repetição, usando comando REPITA é </a:t>
            </a:r>
            <a:r>
              <a:rPr lang="pt-BR" sz="4000" b="1" u="sng" dirty="0">
                <a:solidFill>
                  <a:srgbClr val="FFFF00"/>
                </a:solidFill>
              </a:rPr>
              <a:t>executado 1 (uma) ou N (várias) vezes</a:t>
            </a:r>
            <a:r>
              <a:rPr lang="pt-BR" sz="4000" dirty="0"/>
              <a:t>, pois como o teste condicional é escrito no FINAL DA ESTRUTURA, os comandos serão executados pelo menos uma vez.</a:t>
            </a:r>
          </a:p>
        </p:txBody>
      </p:sp>
    </p:spTree>
    <p:extLst>
      <p:ext uri="{BB962C8B-B14F-4D97-AF65-F5344CB8AC3E}">
        <p14:creationId xmlns:p14="http://schemas.microsoft.com/office/powerpoint/2010/main" val="417128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076" y="184275"/>
            <a:ext cx="11202987" cy="116622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COMO EXECUTAR VÁRIAS VEZES?</a:t>
            </a:r>
            <a:br>
              <a:rPr lang="pt-BR" dirty="0"/>
            </a:br>
            <a:r>
              <a:rPr lang="pt-BR" sz="1800" dirty="0"/>
              <a:t>OU SEJA, NESTE CASO O USUÁRIO DETERMINA QUANTAS VEZES O LAÇO SERÁ REPETIDO: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38076" y="1350499"/>
            <a:ext cx="1144912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FF00"/>
                </a:solidFill>
              </a:rPr>
              <a:t>Escreva (“Deseja iniciar a impressão da palavra teste? Responda S ou N”)</a:t>
            </a:r>
          </a:p>
          <a:p>
            <a:r>
              <a:rPr lang="pt-BR" b="1" dirty="0">
                <a:solidFill>
                  <a:srgbClr val="FFFF00"/>
                </a:solidFill>
              </a:rPr>
              <a:t>Leia  (</a:t>
            </a:r>
            <a:r>
              <a:rPr lang="pt-BR" b="1" dirty="0" err="1">
                <a:solidFill>
                  <a:srgbClr val="FFFF00"/>
                </a:solidFill>
              </a:rPr>
              <a:t>resp</a:t>
            </a:r>
            <a:r>
              <a:rPr lang="pt-BR" b="1" dirty="0">
                <a:solidFill>
                  <a:srgbClr val="FFFF00"/>
                </a:solidFill>
              </a:rPr>
              <a:t>)</a:t>
            </a:r>
          </a:p>
          <a:p>
            <a:r>
              <a:rPr lang="pt-BR" dirty="0"/>
              <a:t>Repita</a:t>
            </a:r>
          </a:p>
          <a:p>
            <a:r>
              <a:rPr lang="pt-BR" b="1" dirty="0"/>
              <a:t>	</a:t>
            </a:r>
            <a:r>
              <a:rPr lang="pt-BR" b="1" dirty="0">
                <a:solidFill>
                  <a:srgbClr val="FF0000"/>
                </a:solidFill>
              </a:rPr>
              <a:t>se (</a:t>
            </a:r>
            <a:r>
              <a:rPr lang="pt-BR" b="1" dirty="0" err="1">
                <a:solidFill>
                  <a:srgbClr val="FF0000"/>
                </a:solidFill>
              </a:rPr>
              <a:t>resp</a:t>
            </a:r>
            <a:r>
              <a:rPr lang="pt-BR" b="1" dirty="0">
                <a:solidFill>
                  <a:srgbClr val="FF0000"/>
                </a:solidFill>
              </a:rPr>
              <a:t> = “S”) </a:t>
            </a:r>
            <a:r>
              <a:rPr lang="pt-BR" b="1" dirty="0" err="1">
                <a:solidFill>
                  <a:srgbClr val="FF0000"/>
                </a:solidFill>
              </a:rPr>
              <a:t>entao</a:t>
            </a:r>
            <a:r>
              <a:rPr lang="pt-BR" b="1" dirty="0">
                <a:solidFill>
                  <a:srgbClr val="FF0000"/>
                </a:solidFill>
              </a:rPr>
              <a:t> </a:t>
            </a:r>
          </a:p>
          <a:p>
            <a:r>
              <a:rPr lang="pt-BR" dirty="0"/>
              <a:t>		</a:t>
            </a:r>
            <a:r>
              <a:rPr lang="pt-BR" dirty="0" err="1"/>
              <a:t>Escreval</a:t>
            </a:r>
            <a:r>
              <a:rPr lang="pt-BR" dirty="0"/>
              <a:t> (“teste”)</a:t>
            </a:r>
          </a:p>
          <a:p>
            <a:r>
              <a:rPr lang="pt-BR" dirty="0"/>
              <a:t>		</a:t>
            </a:r>
            <a:r>
              <a:rPr lang="pt-BR" b="1" dirty="0" err="1">
                <a:solidFill>
                  <a:srgbClr val="66FF33"/>
                </a:solidFill>
              </a:rPr>
              <a:t>escreval</a:t>
            </a:r>
            <a:r>
              <a:rPr lang="pt-BR" b="1" dirty="0">
                <a:solidFill>
                  <a:srgbClr val="66FF33"/>
                </a:solidFill>
              </a:rPr>
              <a:t> (“Deseja continuar imprimindo? Responda S ou  N”)</a:t>
            </a:r>
          </a:p>
          <a:p>
            <a:r>
              <a:rPr lang="pt-BR" b="1" dirty="0">
                <a:solidFill>
                  <a:srgbClr val="66FF33"/>
                </a:solidFill>
              </a:rPr>
              <a:t>		leia (</a:t>
            </a:r>
            <a:r>
              <a:rPr lang="pt-BR" b="1" dirty="0" err="1">
                <a:solidFill>
                  <a:srgbClr val="66FF33"/>
                </a:solidFill>
              </a:rPr>
              <a:t>resp</a:t>
            </a:r>
            <a:r>
              <a:rPr lang="pt-BR" b="1" dirty="0">
                <a:solidFill>
                  <a:srgbClr val="66FF33"/>
                </a:solidFill>
              </a:rPr>
              <a:t>)</a:t>
            </a:r>
          </a:p>
          <a:p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err="1">
                <a:solidFill>
                  <a:srgbClr val="FF0000"/>
                </a:solidFill>
              </a:rPr>
              <a:t>fimse</a:t>
            </a:r>
            <a:endParaRPr lang="pt-BR" b="1" dirty="0">
              <a:solidFill>
                <a:srgbClr val="FF0000"/>
              </a:solidFill>
            </a:endParaRPr>
          </a:p>
          <a:p>
            <a:r>
              <a:rPr lang="pt-BR" dirty="0"/>
              <a:t>Ate (</a:t>
            </a:r>
            <a:r>
              <a:rPr lang="pt-BR" b="1" dirty="0" err="1">
                <a:solidFill>
                  <a:srgbClr val="00B0F0"/>
                </a:solidFill>
              </a:rPr>
              <a:t>resp</a:t>
            </a:r>
            <a:r>
              <a:rPr lang="pt-BR" b="1" dirty="0">
                <a:solidFill>
                  <a:srgbClr val="00B0F0"/>
                </a:solidFill>
              </a:rPr>
              <a:t> = “N”</a:t>
            </a:r>
            <a:r>
              <a:rPr lang="pt-BR" dirty="0"/>
              <a:t>) </a:t>
            </a:r>
          </a:p>
          <a:p>
            <a:endParaRPr lang="pt-BR" dirty="0"/>
          </a:p>
          <a:p>
            <a:r>
              <a:rPr lang="pt-BR" dirty="0"/>
              <a:t>OBSERVAÇÕES: </a:t>
            </a:r>
          </a:p>
          <a:p>
            <a:pPr marL="285750" indent="-285750">
              <a:buFontTx/>
              <a:buChar char="-"/>
            </a:pPr>
            <a:r>
              <a:rPr lang="pt-BR" dirty="0"/>
              <a:t>Repare que o usuário determina se inicia o laço ou não, através da digitação do “S” ou “N”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rgbClr val="FF0000"/>
                </a:solidFill>
              </a:rPr>
              <a:t>Repare também que POR NÃO EXISTIR TESTE CONDICIONAL NO INÍCIO DA ESTRUTURA DE REPETIÇÃO,  mesmo que o usuário responda “N”, que (NÃO) QUER INICIAR A IMPRESSÃO, O LAÇO </a:t>
            </a:r>
            <a:r>
              <a:rPr lang="pt-BR" b="1" u="sng" dirty="0">
                <a:solidFill>
                  <a:srgbClr val="FF0000"/>
                </a:solidFill>
              </a:rPr>
              <a:t>SERÁ EXECUTADO PELO MENOS UMA VEZ</a:t>
            </a:r>
            <a:r>
              <a:rPr lang="pt-BR" dirty="0">
                <a:solidFill>
                  <a:srgbClr val="FF0000"/>
                </a:solidFill>
              </a:rPr>
              <a:t>, </a:t>
            </a:r>
            <a:r>
              <a:rPr lang="pt-BR" b="1" u="sng" dirty="0">
                <a:solidFill>
                  <a:srgbClr val="FF0000"/>
                </a:solidFill>
              </a:rPr>
              <a:t>POR ISSO A NECESSIDADE DO USO DO COMANDO “SE” NO INTERIOR DO LAÇO</a:t>
            </a:r>
            <a:r>
              <a:rPr lang="pt-BR" b="1" dirty="0">
                <a:solidFill>
                  <a:srgbClr val="FF0000"/>
                </a:solidFill>
              </a:rPr>
              <a:t>.</a:t>
            </a:r>
            <a:endParaRPr lang="pt-BR" b="1" dirty="0"/>
          </a:p>
          <a:p>
            <a:pPr marL="285750" indent="-285750">
              <a:buFontTx/>
              <a:buChar char="-"/>
            </a:pPr>
            <a:r>
              <a:rPr lang="pt-BR" dirty="0"/>
              <a:t>Caso o usuário responda “N”, que não quer iniciar a impressão, ao entrar no laço o teste condicional escrito no comando “se” dará falso. Em seguida, o teste condicional escrito na cláusula “ATE” IRÁ RESULTAR EM “V”, saindo do laço e </a:t>
            </a:r>
            <a:r>
              <a:rPr lang="pt-BR" b="1" u="sng" dirty="0">
                <a:solidFill>
                  <a:srgbClr val="FF0000"/>
                </a:solidFill>
              </a:rPr>
              <a:t>NÃO O REPETIRÁ</a:t>
            </a:r>
            <a:r>
              <a:rPr lang="pt-BR" dirty="0"/>
              <a:t> novamente.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69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625</TotalTime>
  <Words>910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Aula 4 –  1º ANO – INFORMÁTICA 1º ANO - ELETRÔNICA</vt:lpstr>
      <vt:lpstr>QUANDO USAR O COMANDO “REPITA” ?</vt:lpstr>
      <vt:lpstr>SINTAXE DO COMANDO “repita”</vt:lpstr>
      <vt:lpstr>Como funciona o laço de repetição do comando “REPITA”?</vt:lpstr>
      <vt:lpstr>EXEMPLO 1 : Escrevendo 10 vezes na tela</vt:lpstr>
      <vt:lpstr>Quantas vezes o laço de repetição do comando “repita” É EXECUTADO?</vt:lpstr>
      <vt:lpstr>COMO EXECUTAR VÁRIAS VEZES? OU SEJA, NESTE CASO O USUÁRIO DETERMINA QUANTAS VEZES O LAÇO SERÁ REPETIDO: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 –  1º ANO – INFORMÁTICA 1º ANO - ELETRÔNICA</dc:title>
  <dc:creator>Usuário do Windows</dc:creator>
  <cp:lastModifiedBy>ALBERSON WANDER SA DOS SANTOS</cp:lastModifiedBy>
  <cp:revision>32</cp:revision>
  <dcterms:created xsi:type="dcterms:W3CDTF">2020-04-02T14:44:22Z</dcterms:created>
  <dcterms:modified xsi:type="dcterms:W3CDTF">2021-04-13T20:06:34Z</dcterms:modified>
</cp:coreProperties>
</file>