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6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360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5002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0222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4817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6684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7892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8923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54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396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5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24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442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20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183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201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237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EC4EF93-D4CE-4D62-B35E-F7426BD29211}" type="datetimeFigureOut">
              <a:rPr lang="pt-BR" smtClean="0"/>
              <a:t>06/04/2020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0709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Aula 3 – </a:t>
            </a:r>
            <a:br>
              <a:rPr lang="pt-BR" dirty="0" smtClean="0"/>
            </a:br>
            <a:r>
              <a:rPr lang="pt-BR" dirty="0" smtClean="0"/>
              <a:t>1º ANO – INFORMÁTICA</a:t>
            </a:r>
            <a:br>
              <a:rPr lang="pt-BR" dirty="0" smtClean="0"/>
            </a:br>
            <a:r>
              <a:rPr lang="pt-BR" dirty="0" smtClean="0"/>
              <a:t>1º ANO - ELETRÔNICA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Conteúdo: </a:t>
            </a:r>
          </a:p>
          <a:p>
            <a:r>
              <a:rPr lang="pt-BR" dirty="0" smtClean="0"/>
              <a:t>Estrutura de Repetição: </a:t>
            </a:r>
          </a:p>
          <a:p>
            <a:r>
              <a:rPr lang="pt-BR" dirty="0" smtClean="0"/>
              <a:t>Comando “enquanto ( ) faça .....</a:t>
            </a:r>
            <a:r>
              <a:rPr lang="pt-BR" dirty="0" err="1" smtClean="0"/>
              <a:t>fimenquanto</a:t>
            </a:r>
            <a:r>
              <a:rPr lang="pt-BR" dirty="0" smtClean="0"/>
              <a:t>”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47730" y="6207617"/>
            <a:ext cx="4825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Professor: </a:t>
            </a:r>
            <a:r>
              <a:rPr lang="pt-BR" dirty="0" err="1" smtClean="0"/>
              <a:t>Alberson</a:t>
            </a:r>
            <a:r>
              <a:rPr lang="pt-BR" dirty="0" smtClean="0"/>
              <a:t> Wander Sá dos Santos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784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877" y="224425"/>
            <a:ext cx="8534400" cy="1507067"/>
          </a:xfrm>
        </p:spPr>
        <p:txBody>
          <a:bodyPr/>
          <a:lstStyle/>
          <a:p>
            <a:r>
              <a:rPr lang="pt-BR" dirty="0" smtClean="0"/>
              <a:t>QUANDO USAR O COMANDO “ENQUANTO”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0876" y="1731492"/>
            <a:ext cx="9425703" cy="4450367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endParaRPr lang="pt-BR" sz="2800" dirty="0" smtClean="0"/>
          </a:p>
          <a:p>
            <a:pPr algn="just">
              <a:buFontTx/>
              <a:buChar char="-"/>
            </a:pPr>
            <a:r>
              <a:rPr lang="pt-BR" sz="2800" dirty="0" smtClean="0"/>
              <a:t>Usado </a:t>
            </a:r>
            <a:r>
              <a:rPr lang="pt-BR" sz="2800" b="1" dirty="0" smtClean="0"/>
              <a:t>PRINCIPALMENTE</a:t>
            </a:r>
            <a:r>
              <a:rPr lang="pt-BR" sz="2800" dirty="0" smtClean="0"/>
              <a:t> quando o programador </a:t>
            </a:r>
            <a:r>
              <a:rPr lang="pt-BR" sz="2800" b="1" u="sng" dirty="0" smtClean="0">
                <a:solidFill>
                  <a:srgbClr val="FFFF00"/>
                </a:solidFill>
              </a:rPr>
              <a:t>NÃO SABE</a:t>
            </a:r>
            <a:r>
              <a:rPr lang="pt-BR" sz="2800" dirty="0" smtClean="0"/>
              <a:t> </a:t>
            </a:r>
            <a:r>
              <a:rPr lang="pt-BR" sz="2800" b="1" dirty="0" smtClean="0"/>
              <a:t>quantas vezes os comandos</a:t>
            </a:r>
            <a:r>
              <a:rPr lang="pt-BR" sz="2800" dirty="0" smtClean="0"/>
              <a:t> do interior do laço de repetição </a:t>
            </a:r>
            <a:r>
              <a:rPr lang="pt-BR" sz="2800" b="1" dirty="0" smtClean="0"/>
              <a:t>serão executados</a:t>
            </a:r>
            <a:r>
              <a:rPr lang="pt-BR" sz="2800" dirty="0" smtClean="0"/>
              <a:t>. </a:t>
            </a:r>
          </a:p>
          <a:p>
            <a:pPr algn="just">
              <a:buFontTx/>
              <a:buChar char="-"/>
            </a:pPr>
            <a:endParaRPr lang="pt-BR" sz="2800" dirty="0"/>
          </a:p>
          <a:p>
            <a:pPr algn="just">
              <a:buFontTx/>
              <a:buChar char="-"/>
            </a:pPr>
            <a:r>
              <a:rPr lang="pt-BR" sz="2800" u="sng" dirty="0" smtClean="0"/>
              <a:t>Pode também</a:t>
            </a:r>
            <a:r>
              <a:rPr lang="pt-BR" sz="2800" dirty="0" smtClean="0"/>
              <a:t> ser usado quando o programador souber quantas vezes os comandos do interior do laço de repetição serão executados</a:t>
            </a:r>
          </a:p>
          <a:p>
            <a:pPr algn="just">
              <a:buFontTx/>
              <a:buChar char="-"/>
            </a:pPr>
            <a:endParaRPr lang="pt-BR" sz="2800" dirty="0"/>
          </a:p>
        </p:txBody>
      </p:sp>
      <p:sp>
        <p:nvSpPr>
          <p:cNvPr id="4" name="Retângulo 3"/>
          <p:cNvSpPr/>
          <p:nvPr/>
        </p:nvSpPr>
        <p:spPr>
          <a:xfrm rot="1395159">
            <a:off x="9351640" y="326904"/>
            <a:ext cx="230835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00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t-BR" sz="20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72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9093" y="0"/>
            <a:ext cx="9244370" cy="1269524"/>
          </a:xfrm>
        </p:spPr>
        <p:txBody>
          <a:bodyPr/>
          <a:lstStyle/>
          <a:p>
            <a:r>
              <a:rPr lang="pt-BR" dirty="0" smtClean="0"/>
              <a:t>SINTAXE DO COMANDO “ENQUANTO”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093" y="1120462"/>
            <a:ext cx="10908406" cy="55765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800" b="1" u="sng" dirty="0" smtClean="0"/>
          </a:p>
          <a:p>
            <a:pPr marL="0" indent="0">
              <a:buNone/>
            </a:pPr>
            <a:endParaRPr lang="pt-BR" sz="1800" b="1" u="sng" dirty="0"/>
          </a:p>
          <a:p>
            <a:pPr marL="0" indent="0">
              <a:buNone/>
            </a:pPr>
            <a:r>
              <a:rPr lang="pt-BR" sz="1800" b="1" u="sng" dirty="0" smtClean="0"/>
              <a:t>Sintaxe</a:t>
            </a:r>
            <a:r>
              <a:rPr lang="pt-BR" sz="1800" b="1" u="sng" dirty="0" smtClean="0"/>
              <a:t>: </a:t>
            </a:r>
          </a:p>
          <a:p>
            <a:pPr marL="0" indent="0">
              <a:buNone/>
            </a:pPr>
            <a:r>
              <a:rPr lang="pt-BR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	</a:t>
            </a:r>
            <a:r>
              <a:rPr lang="pt-BR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</a:t>
            </a:r>
            <a:r>
              <a:rPr lang="pt-BR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&lt;iniciar variável </a:t>
            </a:r>
            <a:r>
              <a:rPr lang="pt-BR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 controle do laço&gt; </a:t>
            </a:r>
          </a:p>
          <a:p>
            <a:pPr marL="0" indent="0">
              <a:buNone/>
            </a:pPr>
            <a:r>
              <a:rPr lang="pt-BR" sz="2800" dirty="0" smtClean="0"/>
              <a:t>			enquanto ( </a:t>
            </a:r>
            <a:r>
              <a:rPr lang="pt-BR" sz="2800" b="1" dirty="0" smtClean="0">
                <a:solidFill>
                  <a:srgbClr val="FFFF00"/>
                </a:solidFill>
              </a:rPr>
              <a:t>&lt;teste de condição&gt;</a:t>
            </a:r>
            <a:r>
              <a:rPr lang="pt-BR" sz="2800" dirty="0" smtClean="0"/>
              <a:t> ) faca</a:t>
            </a:r>
          </a:p>
          <a:p>
            <a:pPr marL="0" indent="0">
              <a:buNone/>
            </a:pPr>
            <a:r>
              <a:rPr lang="pt-BR" sz="2800" dirty="0"/>
              <a:t>	</a:t>
            </a:r>
            <a:r>
              <a:rPr lang="pt-BR" sz="2800" dirty="0" smtClean="0"/>
              <a:t>			</a:t>
            </a:r>
            <a:r>
              <a:rPr lang="pt-BR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&lt;comandos do interior do laço&gt; </a:t>
            </a:r>
          </a:p>
          <a:p>
            <a:pPr marL="0" indent="0">
              <a:buNone/>
            </a:pPr>
            <a:r>
              <a:rPr lang="pt-BR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pt-BR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		</a:t>
            </a:r>
            <a:r>
              <a:rPr lang="pt-BR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&lt;alterar valor </a:t>
            </a:r>
            <a:r>
              <a:rPr lang="pt-BR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da variável que controla laço&gt;</a:t>
            </a:r>
          </a:p>
          <a:p>
            <a:pPr marL="0" indent="0">
              <a:buNone/>
            </a:pPr>
            <a:r>
              <a:rPr lang="pt-BR" sz="2800" dirty="0" smtClean="0"/>
              <a:t>			</a:t>
            </a:r>
            <a:r>
              <a:rPr lang="pt-BR" sz="2800" dirty="0" err="1" smtClean="0"/>
              <a:t>Fimenquanto</a:t>
            </a:r>
            <a:endParaRPr lang="pt-BR" sz="2800" dirty="0" smtClean="0"/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1800" b="1" u="sng" dirty="0" smtClean="0"/>
              <a:t>Onde: </a:t>
            </a:r>
          </a:p>
          <a:p>
            <a:pPr marL="0" indent="0">
              <a:buNone/>
            </a:pPr>
            <a:r>
              <a:rPr lang="pt-BR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&lt;iniciar variável </a:t>
            </a:r>
            <a:r>
              <a:rPr lang="pt-BR" sz="1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 controle do laço&gt; </a:t>
            </a:r>
            <a:r>
              <a:rPr lang="pt-BR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- Refere-se a leitura ou atribuição de valor inicial a variável que controlará o laço no teste de condição</a:t>
            </a:r>
            <a:endParaRPr lang="pt-BR" sz="1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pt-BR" sz="1200" b="1" dirty="0">
                <a:solidFill>
                  <a:srgbClr val="FFFF00"/>
                </a:solidFill>
              </a:rPr>
              <a:t>&lt;teste de condição</a:t>
            </a:r>
            <a:r>
              <a:rPr lang="pt-BR" sz="1200" b="1" dirty="0" smtClean="0">
                <a:solidFill>
                  <a:srgbClr val="FFFF00"/>
                </a:solidFill>
              </a:rPr>
              <a:t>&gt; - Refere-se ao teste condicional que determinará ou não a saída do laço de repetição. </a:t>
            </a:r>
          </a:p>
          <a:p>
            <a:pPr marL="0" indent="0">
              <a:buNone/>
            </a:pPr>
            <a:r>
              <a:rPr lang="pt-BR" sz="12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&lt;comandos do interior do laço&gt; </a:t>
            </a:r>
            <a:r>
              <a:rPr lang="pt-BR" sz="1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- Comandos que o programador  deseja que sejam  repetidos enquanto condição for VERDADEIRA</a:t>
            </a:r>
          </a:p>
          <a:p>
            <a:pPr marL="0" indent="0">
              <a:buNone/>
            </a:pPr>
            <a:r>
              <a:rPr lang="pt-BR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&lt;alterar valor </a:t>
            </a:r>
            <a:r>
              <a:rPr lang="pt-BR" sz="1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da variável que controla laço</a:t>
            </a:r>
            <a:r>
              <a:rPr lang="pt-BR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&gt; - Refere-se a alteração do valor da variável que controla o laço para que o mesmo não entre em </a:t>
            </a:r>
            <a:r>
              <a:rPr lang="pt-BR" sz="12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looping</a:t>
            </a:r>
            <a:r>
              <a:rPr lang="pt-BR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infinito.</a:t>
            </a:r>
            <a:endParaRPr lang="pt-BR" sz="1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t-BR" sz="11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endParaRPr lang="pt-BR" sz="1100" dirty="0"/>
          </a:p>
          <a:p>
            <a:pPr marL="0" indent="0">
              <a:buNone/>
            </a:pP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39357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3638" y="0"/>
            <a:ext cx="11513713" cy="1507067"/>
          </a:xfrm>
        </p:spPr>
        <p:txBody>
          <a:bodyPr>
            <a:normAutofit/>
          </a:bodyPr>
          <a:lstStyle/>
          <a:p>
            <a:r>
              <a:rPr lang="pt-BR" dirty="0" smtClean="0"/>
              <a:t>Como funciona o laço de repetição do comando “enquanto”?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3639" y="1712890"/>
            <a:ext cx="10006885" cy="45333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 smtClean="0"/>
              <a:t>1º) a </a:t>
            </a:r>
            <a:r>
              <a:rPr lang="pt-BR" b="1" dirty="0" smtClean="0"/>
              <a:t>variável que controlará o laço </a:t>
            </a:r>
            <a:r>
              <a:rPr lang="pt-BR" dirty="0" smtClean="0"/>
              <a:t>deve ser iniciada </a:t>
            </a:r>
            <a:r>
              <a:rPr lang="pt-BR" b="1" u="sng" dirty="0" smtClean="0"/>
              <a:t>ANTES DO COMANDO enquanto</a:t>
            </a:r>
            <a:r>
              <a:rPr lang="pt-BR" dirty="0" smtClean="0"/>
              <a:t>, através de comando de </a:t>
            </a:r>
            <a:r>
              <a:rPr lang="pt-BR" b="1" dirty="0" smtClean="0"/>
              <a:t>atribuição (programador)</a:t>
            </a:r>
            <a:r>
              <a:rPr lang="pt-BR" dirty="0" smtClean="0"/>
              <a:t> </a:t>
            </a:r>
            <a:r>
              <a:rPr lang="pt-BR" dirty="0" smtClean="0"/>
              <a:t>ou </a:t>
            </a:r>
            <a:r>
              <a:rPr lang="pt-BR" b="1" dirty="0" smtClean="0"/>
              <a:t>leitura (usuário).</a:t>
            </a:r>
            <a:endParaRPr lang="pt-BR" b="1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2º) </a:t>
            </a:r>
            <a:r>
              <a:rPr lang="pt-BR" dirty="0" smtClean="0"/>
              <a:t>Ao </a:t>
            </a:r>
            <a:r>
              <a:rPr lang="pt-BR" dirty="0" smtClean="0"/>
              <a:t>encontrar o comando </a:t>
            </a:r>
            <a:r>
              <a:rPr lang="pt-BR" dirty="0" smtClean="0"/>
              <a:t>enquanto</a:t>
            </a:r>
            <a:r>
              <a:rPr lang="pt-BR" dirty="0" smtClean="0"/>
              <a:t>, testa-se a condição. </a:t>
            </a:r>
          </a:p>
          <a:p>
            <a:pPr lvl="1"/>
            <a:r>
              <a:rPr lang="pt-BR" dirty="0" smtClean="0"/>
              <a:t>Se o </a:t>
            </a:r>
            <a:r>
              <a:rPr lang="pt-BR" u="sng" dirty="0" smtClean="0"/>
              <a:t>resultado do teste for .V. </a:t>
            </a:r>
            <a:r>
              <a:rPr lang="pt-BR" dirty="0" smtClean="0"/>
              <a:t>:  os comandos do interior do laço </a:t>
            </a:r>
            <a:r>
              <a:rPr lang="pt-BR" b="1" u="sng" dirty="0" smtClean="0"/>
              <a:t>serão executados</a:t>
            </a:r>
            <a:r>
              <a:rPr lang="pt-BR" dirty="0" smtClean="0"/>
              <a:t>. </a:t>
            </a:r>
          </a:p>
          <a:p>
            <a:pPr lvl="1"/>
            <a:r>
              <a:rPr lang="pt-BR" dirty="0" smtClean="0"/>
              <a:t>Caso o </a:t>
            </a:r>
            <a:r>
              <a:rPr lang="pt-BR" u="sng" dirty="0" smtClean="0"/>
              <a:t>resultado do teste for .F.</a:t>
            </a:r>
            <a:r>
              <a:rPr lang="pt-BR" dirty="0" smtClean="0"/>
              <a:t>: os comando do  laço de repetição </a:t>
            </a:r>
            <a:r>
              <a:rPr lang="pt-BR" b="1" u="sng" dirty="0" smtClean="0"/>
              <a:t>NÃO são mais executados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>
                <a:solidFill>
                  <a:srgbClr val="FFFF00"/>
                </a:solidFill>
              </a:rPr>
              <a:t>IMPORTANTE !!!!!!!!!!!!!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rgbClr val="FFFF00"/>
                </a:solidFill>
              </a:rPr>
              <a:t>O “enquanto” não tem passo, cabe ao programador criar uma forma para variar o valor da variável que controla o laço de repetição. Se não for feito, o programa entrará em LOOPING INFINITO (repetição INFINITA).</a:t>
            </a:r>
            <a:endParaRPr lang="pt-BR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79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08" y="0"/>
            <a:ext cx="11834053" cy="1507067"/>
          </a:xfrm>
        </p:spPr>
        <p:txBody>
          <a:bodyPr/>
          <a:lstStyle/>
          <a:p>
            <a:r>
              <a:rPr lang="pt-BR" dirty="0" smtClean="0"/>
              <a:t>EXEMPLO 1 : Escrevendo 10 vezes na tela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615189" y="1326524"/>
            <a:ext cx="609170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TRANSFORMANDO </a:t>
            </a:r>
            <a:r>
              <a:rPr lang="pt-BR" dirty="0" smtClean="0"/>
              <a:t>em  comando “enquanto”: </a:t>
            </a:r>
            <a:endParaRPr lang="pt-BR" dirty="0" smtClean="0"/>
          </a:p>
          <a:p>
            <a:endParaRPr lang="pt-BR" dirty="0"/>
          </a:p>
          <a:p>
            <a:r>
              <a:rPr lang="pt-BR" b="1" dirty="0" smtClean="0">
                <a:solidFill>
                  <a:srgbClr val="FFFF00"/>
                </a:solidFill>
              </a:rPr>
              <a:t>X&lt;-1 </a:t>
            </a:r>
          </a:p>
          <a:p>
            <a:r>
              <a:rPr lang="pt-BR" dirty="0" smtClean="0"/>
              <a:t>Enquanto (</a:t>
            </a:r>
            <a:r>
              <a:rPr lang="pt-BR" b="1" dirty="0" smtClean="0">
                <a:solidFill>
                  <a:srgbClr val="00B0F0"/>
                </a:solidFill>
              </a:rPr>
              <a:t>x&lt;=10</a:t>
            </a:r>
            <a:r>
              <a:rPr lang="pt-BR" dirty="0" smtClean="0"/>
              <a:t>) faca</a:t>
            </a:r>
          </a:p>
          <a:p>
            <a:endParaRPr lang="pt-BR" dirty="0"/>
          </a:p>
          <a:p>
            <a:r>
              <a:rPr lang="pt-BR" dirty="0" smtClean="0"/>
              <a:t>	</a:t>
            </a:r>
            <a:r>
              <a:rPr lang="pt-BR" dirty="0" err="1" smtClean="0"/>
              <a:t>Escreval</a:t>
            </a:r>
            <a:r>
              <a:rPr lang="pt-BR" dirty="0" smtClean="0"/>
              <a:t> (“teste”)</a:t>
            </a:r>
          </a:p>
          <a:p>
            <a:r>
              <a:rPr lang="pt-BR" dirty="0" smtClean="0"/>
              <a:t>	</a:t>
            </a:r>
            <a:r>
              <a:rPr lang="pt-BR" b="1" dirty="0" smtClean="0">
                <a:solidFill>
                  <a:srgbClr val="66FF33"/>
                </a:solidFill>
              </a:rPr>
              <a:t>x&lt;- x+1</a:t>
            </a:r>
          </a:p>
          <a:p>
            <a:endParaRPr lang="pt-BR" dirty="0" smtClean="0"/>
          </a:p>
          <a:p>
            <a:r>
              <a:rPr lang="pt-BR" dirty="0" err="1" smtClean="0"/>
              <a:t>fimenquanto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No exemplo acima percebam:</a:t>
            </a:r>
          </a:p>
          <a:p>
            <a:r>
              <a:rPr lang="pt-BR" b="1" dirty="0" smtClean="0">
                <a:solidFill>
                  <a:srgbClr val="FFFF00"/>
                </a:solidFill>
              </a:rPr>
              <a:t>X&lt;-1 – refere-se a inicialização da variável x (x de1)</a:t>
            </a:r>
          </a:p>
          <a:p>
            <a:endParaRPr lang="pt-BR" b="1" dirty="0" smtClean="0">
              <a:solidFill>
                <a:srgbClr val="FFFF00"/>
              </a:solidFill>
            </a:endParaRPr>
          </a:p>
          <a:p>
            <a:r>
              <a:rPr lang="pt-BR" b="1" dirty="0" smtClean="0">
                <a:solidFill>
                  <a:srgbClr val="00B0F0"/>
                </a:solidFill>
              </a:rPr>
              <a:t>x&lt;=10 – refere-se a condição de parada (até 10)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smtClean="0">
                <a:solidFill>
                  <a:srgbClr val="66FF33"/>
                </a:solidFill>
              </a:rPr>
              <a:t>x&lt;- x+1- refere-se a mudança do valor de x (equivale ao passo, no comando para)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60608" y="1326524"/>
            <a:ext cx="50227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Usando o </a:t>
            </a:r>
            <a:r>
              <a:rPr lang="pt-BR" dirty="0" smtClean="0"/>
              <a:t>comando ”para”, temos: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Para </a:t>
            </a:r>
            <a:r>
              <a:rPr lang="pt-BR" b="1" dirty="0" smtClean="0">
                <a:solidFill>
                  <a:srgbClr val="FFFF00"/>
                </a:solidFill>
              </a:rPr>
              <a:t>x de 1 </a:t>
            </a:r>
            <a:r>
              <a:rPr lang="pt-BR" b="1" dirty="0" smtClean="0">
                <a:solidFill>
                  <a:srgbClr val="00B0F0"/>
                </a:solidFill>
              </a:rPr>
              <a:t>ate 10</a:t>
            </a:r>
            <a:r>
              <a:rPr lang="pt-BR" dirty="0" smtClean="0"/>
              <a:t> </a:t>
            </a:r>
            <a:r>
              <a:rPr lang="pt-BR" b="1" dirty="0" smtClean="0">
                <a:solidFill>
                  <a:srgbClr val="66FF33"/>
                </a:solidFill>
              </a:rPr>
              <a:t>passo 1</a:t>
            </a:r>
            <a:r>
              <a:rPr lang="pt-BR" dirty="0" smtClean="0"/>
              <a:t> faca</a:t>
            </a:r>
          </a:p>
          <a:p>
            <a:r>
              <a:rPr lang="pt-BR" dirty="0" smtClean="0"/>
              <a:t>	</a:t>
            </a:r>
            <a:r>
              <a:rPr lang="pt-BR" dirty="0" err="1" smtClean="0"/>
              <a:t>escreval</a:t>
            </a:r>
            <a:r>
              <a:rPr lang="pt-BR" dirty="0" smtClean="0"/>
              <a:t> (“Teste”)</a:t>
            </a:r>
          </a:p>
          <a:p>
            <a:r>
              <a:rPr lang="pt-BR" dirty="0" err="1" smtClean="0"/>
              <a:t>Fimpara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pPr algn="just"/>
            <a:r>
              <a:rPr lang="pt-BR" dirty="0" smtClean="0"/>
              <a:t>Para o exemplo acima a palavra “teste” será impressa 10 vezes na tela para o usuário.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676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5378" y="351692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Quantas vezes o laço de repetição do comando ENQUANTO É EXECUTADO?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35378" y="2402059"/>
            <a:ext cx="8534400" cy="36152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000" dirty="0" smtClean="0"/>
              <a:t>Diz-se então que um laço de repetição, usando comando ENQUANTO é </a:t>
            </a:r>
            <a:r>
              <a:rPr lang="pt-BR" sz="4000" b="1" u="sng" dirty="0" smtClean="0">
                <a:solidFill>
                  <a:srgbClr val="FFFF00"/>
                </a:solidFill>
              </a:rPr>
              <a:t>executado 0 (zero) ou N (várias) vezes</a:t>
            </a:r>
            <a:r>
              <a:rPr lang="pt-BR" sz="4000" dirty="0" smtClean="0"/>
              <a:t>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17128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076" y="184274"/>
            <a:ext cx="11202987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COMO EXECUTAR 0 (ZERO) OU VÁRIAS VEZES?</a:t>
            </a:r>
            <a:br>
              <a:rPr lang="pt-BR" dirty="0" smtClean="0"/>
            </a:br>
            <a:r>
              <a:rPr lang="pt-BR" dirty="0" smtClean="0"/>
              <a:t>OU SEJA, NESTE CASO O USUÁRIO DETERMINA QUANTAS VEZES O LAÇO SERÁ REPETIDO: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38076" y="1839258"/>
            <a:ext cx="1144912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FFFF00"/>
                </a:solidFill>
              </a:rPr>
              <a:t>Escreva (“Deseja iniciar a impressão da palavra teste? Responda S ou N”)</a:t>
            </a:r>
          </a:p>
          <a:p>
            <a:r>
              <a:rPr lang="pt-BR" sz="2400" b="1" dirty="0" smtClean="0">
                <a:solidFill>
                  <a:srgbClr val="FFFF00"/>
                </a:solidFill>
              </a:rPr>
              <a:t>Leia  (</a:t>
            </a:r>
            <a:r>
              <a:rPr lang="pt-BR" sz="2400" b="1" dirty="0" err="1" smtClean="0">
                <a:solidFill>
                  <a:srgbClr val="FFFF00"/>
                </a:solidFill>
              </a:rPr>
              <a:t>resp</a:t>
            </a:r>
            <a:r>
              <a:rPr lang="pt-BR" sz="2400" b="1" dirty="0">
                <a:solidFill>
                  <a:srgbClr val="FFFF00"/>
                </a:solidFill>
              </a:rPr>
              <a:t>)</a:t>
            </a:r>
            <a:endParaRPr lang="pt-BR" sz="2400" b="1" dirty="0" smtClean="0">
              <a:solidFill>
                <a:srgbClr val="FFFF00"/>
              </a:solidFill>
            </a:endParaRPr>
          </a:p>
          <a:p>
            <a:r>
              <a:rPr lang="pt-BR" sz="2400" dirty="0" smtClean="0"/>
              <a:t>Enquanto (</a:t>
            </a:r>
            <a:r>
              <a:rPr lang="pt-BR" sz="2400" b="1" dirty="0" err="1" smtClean="0">
                <a:solidFill>
                  <a:srgbClr val="00B0F0"/>
                </a:solidFill>
              </a:rPr>
              <a:t>resp</a:t>
            </a:r>
            <a:r>
              <a:rPr lang="pt-BR" sz="2400" b="1" dirty="0" smtClean="0">
                <a:solidFill>
                  <a:srgbClr val="00B0F0"/>
                </a:solidFill>
              </a:rPr>
              <a:t> = “S”</a:t>
            </a:r>
            <a:r>
              <a:rPr lang="pt-BR" sz="2400" dirty="0" smtClean="0"/>
              <a:t>) </a:t>
            </a:r>
            <a:r>
              <a:rPr lang="pt-BR" sz="2400" dirty="0" smtClean="0"/>
              <a:t>faca</a:t>
            </a:r>
          </a:p>
          <a:p>
            <a:r>
              <a:rPr lang="pt-BR" sz="2400" dirty="0" smtClean="0"/>
              <a:t>	</a:t>
            </a:r>
            <a:r>
              <a:rPr lang="pt-BR" sz="2400" dirty="0" err="1" smtClean="0"/>
              <a:t>Escreval</a:t>
            </a:r>
            <a:r>
              <a:rPr lang="pt-BR" sz="2400" dirty="0" smtClean="0"/>
              <a:t> (“teste”)</a:t>
            </a:r>
          </a:p>
          <a:p>
            <a:r>
              <a:rPr lang="pt-BR" sz="2400" dirty="0" smtClean="0"/>
              <a:t>	</a:t>
            </a:r>
            <a:r>
              <a:rPr lang="pt-BR" sz="2400" b="1" dirty="0" err="1" smtClean="0">
                <a:solidFill>
                  <a:srgbClr val="66FF33"/>
                </a:solidFill>
              </a:rPr>
              <a:t>escreval</a:t>
            </a:r>
            <a:r>
              <a:rPr lang="pt-BR" sz="2400" b="1" dirty="0" smtClean="0">
                <a:solidFill>
                  <a:srgbClr val="66FF33"/>
                </a:solidFill>
              </a:rPr>
              <a:t> (“Deseja continuar imprimindo? Responda S ou  N”)</a:t>
            </a:r>
          </a:p>
          <a:p>
            <a:r>
              <a:rPr lang="pt-BR" sz="2400" b="1" dirty="0">
                <a:solidFill>
                  <a:srgbClr val="66FF33"/>
                </a:solidFill>
              </a:rPr>
              <a:t>	</a:t>
            </a:r>
            <a:r>
              <a:rPr lang="pt-BR" sz="2400" b="1" dirty="0" smtClean="0">
                <a:solidFill>
                  <a:srgbClr val="66FF33"/>
                </a:solidFill>
              </a:rPr>
              <a:t>leia (</a:t>
            </a:r>
            <a:r>
              <a:rPr lang="pt-BR" sz="2400" b="1" dirty="0" err="1" smtClean="0">
                <a:solidFill>
                  <a:srgbClr val="66FF33"/>
                </a:solidFill>
              </a:rPr>
              <a:t>resp</a:t>
            </a:r>
            <a:r>
              <a:rPr lang="pt-BR" sz="2400" b="1" dirty="0" smtClean="0">
                <a:solidFill>
                  <a:srgbClr val="66FF33"/>
                </a:solidFill>
              </a:rPr>
              <a:t>)</a:t>
            </a:r>
            <a:endParaRPr lang="pt-BR" sz="2400" b="1" dirty="0" smtClean="0">
              <a:solidFill>
                <a:srgbClr val="66FF33"/>
              </a:solidFill>
            </a:endParaRPr>
          </a:p>
          <a:p>
            <a:r>
              <a:rPr lang="pt-BR" sz="2400" dirty="0" err="1" smtClean="0"/>
              <a:t>fimenquanto</a:t>
            </a:r>
            <a:endParaRPr lang="pt-BR" sz="2400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OBSERVAÇÕES: 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Repare que o usuário determina se inicia o laço ou não, através da digitação do “S” ou “N”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Repare também que a repetição se dará, somente se o usuário continuar respondendo “S”</a:t>
            </a:r>
          </a:p>
          <a:p>
            <a:pPr marL="285750" indent="-285750">
              <a:buFontTx/>
              <a:buChar char="-"/>
            </a:pPr>
            <a:r>
              <a:rPr lang="pt-BR" b="1" dirty="0" smtClean="0"/>
              <a:t>NO EXEMPLO ACIMA O PROGRAMADOR NÃO SABE QUANTAS VEZES O LAÇO SERÁ EXECUTADO, POIS O USUÁRIO É QUEM DETERMINARÁ ESTA CONDIÇÃO, </a:t>
            </a:r>
            <a:r>
              <a:rPr lang="pt-BR" b="1" u="sng" dirty="0" smtClean="0"/>
              <a:t>POR ISSO SE DIZ QUE ESTE LAÇO SERÁ EXECUTADO 0 (ZERO) OU VÁRIAS VEZES.</a:t>
            </a:r>
            <a:endParaRPr lang="pt-BR" b="1" u="sng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69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370</TotalTime>
  <Words>331</Words>
  <Application>Microsoft Office PowerPoint</Application>
  <PresentationFormat>Widescreen</PresentationFormat>
  <Paragraphs>88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Fatia</vt:lpstr>
      <vt:lpstr>Aula 3 –  1º ANO – INFORMÁTICA 1º ANO - ELETRÔNICA</vt:lpstr>
      <vt:lpstr>QUANDO USAR O COMANDO “ENQUANTO” ?</vt:lpstr>
      <vt:lpstr>SINTAXE DO COMANDO “ENQUANTO”</vt:lpstr>
      <vt:lpstr>Como funciona o laço de repetição do comando “enquanto”?</vt:lpstr>
      <vt:lpstr>EXEMPLO 1 : Escrevendo 10 vezes na tela</vt:lpstr>
      <vt:lpstr>Quantas vezes o laço de repetição do comando ENQUANTO É EXECUTADO?</vt:lpstr>
      <vt:lpstr>COMO EXECUTAR 0 (ZERO) OU VÁRIAS VEZES? OU SEJA, NESTE CASO O USUÁRIO DETERMINA QUANTAS VEZES O LAÇO SERÁ REPETIDO: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3 –  1º ANO – INFORMÁTICA 1º ANO - ELETRÔNICA</dc:title>
  <dc:creator>Usuário do Windows</dc:creator>
  <cp:lastModifiedBy>Usuário do Windows</cp:lastModifiedBy>
  <cp:revision>21</cp:revision>
  <dcterms:created xsi:type="dcterms:W3CDTF">2020-04-02T14:44:22Z</dcterms:created>
  <dcterms:modified xsi:type="dcterms:W3CDTF">2020-04-06T14:00:40Z</dcterms:modified>
</cp:coreProperties>
</file>