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2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13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91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48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2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73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31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49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41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10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3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EF93-D4CE-4D62-B35E-F7426BD29211}" type="datetimeFigureOut">
              <a:rPr lang="pt-BR" smtClean="0"/>
              <a:t>08/04/2022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55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177230" cy="2971801"/>
          </a:xfrm>
        </p:spPr>
        <p:txBody>
          <a:bodyPr>
            <a:normAutofit fontScale="90000"/>
          </a:bodyPr>
          <a:lstStyle/>
          <a:p>
            <a:r>
              <a:rPr lang="pt-BR" dirty="0"/>
              <a:t>Aula 3 – 1º ANO – INFORMÁTICA/ELETRÔNICA</a:t>
            </a:r>
            <a:br>
              <a:rPr lang="pt-BR" dirty="0"/>
            </a:br>
            <a:r>
              <a:rPr lang="pt-BR" dirty="0"/>
              <a:t>Disciplina: L.E. </a:t>
            </a:r>
            <a:br>
              <a:rPr lang="pt-BR" dirty="0"/>
            </a:br>
            <a:r>
              <a:rPr lang="pt-BR" dirty="0"/>
              <a:t>e </a:t>
            </a:r>
            <a:br>
              <a:rPr lang="pt-BR" dirty="0"/>
            </a:br>
            <a:r>
              <a:rPr lang="pt-BR" dirty="0"/>
              <a:t>Informática Aplicada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Conteúdo: </a:t>
            </a:r>
          </a:p>
          <a:p>
            <a:r>
              <a:rPr lang="pt-BR" dirty="0"/>
              <a:t>Estrutura de Repetição: </a:t>
            </a:r>
          </a:p>
          <a:p>
            <a:r>
              <a:rPr lang="pt-BR" dirty="0"/>
              <a:t>Comando “</a:t>
            </a:r>
            <a:r>
              <a:rPr lang="pt-BR" dirty="0" err="1"/>
              <a:t>while</a:t>
            </a:r>
            <a:r>
              <a:rPr lang="pt-BR" dirty="0"/>
              <a:t> (){} ”</a:t>
            </a:r>
          </a:p>
          <a:p>
            <a:r>
              <a:rPr lang="pt-BR" dirty="0"/>
              <a:t>COMANDO “ENQUANTO” NO </a:t>
            </a:r>
            <a:r>
              <a:rPr lang="pt-BR" dirty="0" err="1"/>
              <a:t>DevC</a:t>
            </a:r>
            <a:r>
              <a:rPr lang="pt-BR" dirty="0"/>
              <a:t>++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47730" y="6207617"/>
            <a:ext cx="4825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Professor: </a:t>
            </a:r>
            <a:r>
              <a:rPr lang="pt-BR" dirty="0" err="1"/>
              <a:t>Alberson</a:t>
            </a:r>
            <a:r>
              <a:rPr lang="pt-BR" dirty="0"/>
              <a:t> Wander Sá dos Santos</a:t>
            </a:r>
          </a:p>
        </p:txBody>
      </p:sp>
    </p:spTree>
    <p:extLst>
      <p:ext uri="{BB962C8B-B14F-4D97-AF65-F5344CB8AC3E}">
        <p14:creationId xmlns:p14="http://schemas.microsoft.com/office/powerpoint/2010/main" val="162784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877" y="224425"/>
            <a:ext cx="10855258" cy="1507067"/>
          </a:xfrm>
        </p:spPr>
        <p:txBody>
          <a:bodyPr/>
          <a:lstStyle/>
          <a:p>
            <a:r>
              <a:rPr lang="pt-BR" dirty="0"/>
              <a:t>QUANDO USAR O COMANDO “</a:t>
            </a:r>
            <a:r>
              <a:rPr lang="pt-BR" dirty="0" err="1"/>
              <a:t>while</a:t>
            </a:r>
            <a:r>
              <a:rPr lang="pt-BR" dirty="0"/>
              <a:t>(){} ”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0876" y="1731492"/>
            <a:ext cx="11233106" cy="4450367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endParaRPr lang="pt-BR" sz="2800" dirty="0"/>
          </a:p>
          <a:p>
            <a:pPr algn="just">
              <a:buFontTx/>
              <a:buChar char="-"/>
            </a:pPr>
            <a:r>
              <a:rPr lang="pt-BR" sz="2800" dirty="0"/>
              <a:t>Usado </a:t>
            </a:r>
            <a:r>
              <a:rPr lang="pt-BR" sz="2800" b="1" dirty="0"/>
              <a:t>PRINCIPALMENTE</a:t>
            </a:r>
            <a:r>
              <a:rPr lang="pt-BR" sz="2800" dirty="0"/>
              <a:t> quando o programador </a:t>
            </a:r>
            <a:r>
              <a:rPr lang="pt-BR" sz="2800" b="1" u="sng" dirty="0">
                <a:solidFill>
                  <a:srgbClr val="FF0000"/>
                </a:solidFill>
              </a:rPr>
              <a:t>NÃO SABE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b="1" dirty="0"/>
              <a:t>quantas vezes os comandos</a:t>
            </a:r>
            <a:r>
              <a:rPr lang="pt-BR" sz="2800" dirty="0"/>
              <a:t> do interior do laço de repetição </a:t>
            </a:r>
            <a:r>
              <a:rPr lang="pt-BR" sz="2800" b="1" dirty="0"/>
              <a:t>serão executados</a:t>
            </a:r>
            <a:r>
              <a:rPr lang="pt-BR" sz="2800" dirty="0"/>
              <a:t>. </a:t>
            </a:r>
          </a:p>
          <a:p>
            <a:pPr algn="just">
              <a:buFontTx/>
              <a:buChar char="-"/>
            </a:pPr>
            <a:endParaRPr lang="pt-BR" sz="2800" dirty="0"/>
          </a:p>
          <a:p>
            <a:pPr algn="just">
              <a:buFontTx/>
              <a:buChar char="-"/>
            </a:pPr>
            <a:r>
              <a:rPr lang="pt-BR" sz="2800" u="sng" dirty="0"/>
              <a:t>Pode também</a:t>
            </a:r>
            <a:r>
              <a:rPr lang="pt-BR" sz="2800" dirty="0"/>
              <a:t> ser usado quando o programador souber quantas vezes os comandos do interior do laço de repetição serão executados</a:t>
            </a:r>
          </a:p>
          <a:p>
            <a:pPr algn="just">
              <a:buFontTx/>
              <a:buChar char="-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237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093" y="0"/>
            <a:ext cx="9244370" cy="1269524"/>
          </a:xfrm>
        </p:spPr>
        <p:txBody>
          <a:bodyPr>
            <a:normAutofit/>
          </a:bodyPr>
          <a:lstStyle/>
          <a:p>
            <a:r>
              <a:rPr lang="pt-BR" dirty="0"/>
              <a:t>SINTAXE DO COMANDO “</a:t>
            </a:r>
            <a:r>
              <a:rPr lang="pt-BR" dirty="0" err="1"/>
              <a:t>while</a:t>
            </a:r>
            <a:r>
              <a:rPr lang="pt-BR" dirty="0"/>
              <a:t>(){};”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093" y="1120462"/>
            <a:ext cx="10908406" cy="5576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800" b="1" u="sng" dirty="0"/>
              <a:t>Sintaxe: </a:t>
            </a:r>
          </a:p>
          <a:p>
            <a:pPr marL="0" indent="0">
              <a:buNone/>
            </a:pPr>
            <a:r>
              <a:rPr lang="pt-BR" sz="1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	</a:t>
            </a:r>
            <a:r>
              <a:rPr lang="pt-BR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pt-BR" sz="2800" b="1" dirty="0">
                <a:solidFill>
                  <a:schemeClr val="accent1"/>
                </a:solidFill>
              </a:rPr>
              <a:t>&lt;iniciar variável de controle do laço&gt; </a:t>
            </a:r>
          </a:p>
          <a:p>
            <a:pPr marL="0" indent="0">
              <a:buNone/>
            </a:pPr>
            <a:r>
              <a:rPr lang="pt-BR" sz="2800" dirty="0"/>
              <a:t>			</a:t>
            </a:r>
            <a:r>
              <a:rPr lang="pt-BR" sz="2800" b="1" u="sng" dirty="0" err="1"/>
              <a:t>while</a:t>
            </a:r>
            <a:r>
              <a:rPr lang="pt-BR" sz="2800" b="1" u="sng" dirty="0"/>
              <a:t>(</a:t>
            </a:r>
            <a:r>
              <a:rPr lang="pt-BR" b="1" u="sng" dirty="0">
                <a:solidFill>
                  <a:srgbClr val="FFC000"/>
                </a:solidFill>
              </a:rPr>
              <a:t>&lt;teste de condição&gt;</a:t>
            </a:r>
            <a:r>
              <a:rPr lang="pt-BR" sz="2800" b="1" u="sng" dirty="0"/>
              <a:t> ) {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</a:rPr>
              <a:t>				</a:t>
            </a:r>
            <a:r>
              <a:rPr lang="pt-BR" sz="2800" b="1" dirty="0">
                <a:solidFill>
                  <a:schemeClr val="tx1"/>
                </a:solidFill>
              </a:rPr>
              <a:t>&lt;comandos do interior do laço&gt; </a:t>
            </a:r>
          </a:p>
          <a:p>
            <a:pPr marL="0" indent="0">
              <a:buNone/>
            </a:pPr>
            <a:r>
              <a:rPr lang="pt-BR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				</a:t>
            </a:r>
            <a:r>
              <a:rPr lang="pt-BR" sz="2800" b="1" dirty="0">
                <a:solidFill>
                  <a:srgbClr val="7030A0"/>
                </a:solidFill>
              </a:rPr>
              <a:t>&lt;alterar valor da variável que controla laço&gt;</a:t>
            </a:r>
          </a:p>
          <a:p>
            <a:pPr marL="0" indent="0">
              <a:buNone/>
            </a:pPr>
            <a:r>
              <a:rPr lang="pt-BR" sz="2800" dirty="0"/>
              <a:t>			</a:t>
            </a:r>
            <a:r>
              <a:rPr lang="pt-BR" b="1" u="sng" dirty="0"/>
              <a:t>}</a:t>
            </a:r>
            <a:r>
              <a:rPr lang="pt-BR" dirty="0"/>
              <a:t> </a:t>
            </a:r>
            <a:endParaRPr lang="pt-BR" sz="2800" dirty="0"/>
          </a:p>
          <a:p>
            <a:pPr marL="0" indent="0">
              <a:buNone/>
            </a:pPr>
            <a:endParaRPr lang="pt-BR" sz="1100" dirty="0"/>
          </a:p>
          <a:p>
            <a:pPr marL="0" indent="0">
              <a:buNone/>
            </a:pPr>
            <a:r>
              <a:rPr lang="pt-BR" sz="1800" b="1" u="sng" dirty="0"/>
              <a:t>Onde: </a:t>
            </a:r>
          </a:p>
          <a:p>
            <a:pPr marL="0" indent="0">
              <a:buNone/>
            </a:pPr>
            <a:r>
              <a:rPr lang="pt-BR" sz="1600" b="1" dirty="0">
                <a:solidFill>
                  <a:schemeClr val="accent1"/>
                </a:solidFill>
              </a:rPr>
              <a:t>&lt;iniciar variável de controle do laço&gt;  - Refere-se a leitura ou atribuição de valor inicial a variável que controlará o laço no teste de condição</a:t>
            </a:r>
          </a:p>
          <a:p>
            <a:pPr marL="0" indent="0">
              <a:buNone/>
            </a:pPr>
            <a:r>
              <a:rPr lang="pt-BR" sz="1600" b="1" dirty="0">
                <a:solidFill>
                  <a:srgbClr val="FFC000"/>
                </a:solidFill>
              </a:rPr>
              <a:t>&lt;teste de condição&gt; - Refere-se ao teste condicional que determinará ou não a saída do laço de repetição. </a:t>
            </a:r>
          </a:p>
          <a:p>
            <a:pPr marL="0" indent="0">
              <a:buNone/>
            </a:pPr>
            <a:r>
              <a:rPr lang="pt-BR" sz="1600" b="1" dirty="0">
                <a:solidFill>
                  <a:schemeClr val="tx1"/>
                </a:solidFill>
              </a:rPr>
              <a:t>&lt;comandos do interior do laço&gt;  - Comandos que o programador  deseja que sejam  repetidos enquanto condição for VERDADEIRA</a:t>
            </a:r>
          </a:p>
          <a:p>
            <a:pPr marL="0" indent="0">
              <a:buNone/>
            </a:pPr>
            <a:r>
              <a:rPr lang="pt-BR" sz="1600" b="1" dirty="0">
                <a:solidFill>
                  <a:srgbClr val="7030A0"/>
                </a:solidFill>
              </a:rPr>
              <a:t>&lt;alterar valor da variável que controla laço&gt; - Refere-se a alteração do valor da variável que controla o laço para que o mesmo não entre em </a:t>
            </a:r>
            <a:r>
              <a:rPr lang="pt-BR" sz="1600" b="1" dirty="0" err="1">
                <a:solidFill>
                  <a:srgbClr val="7030A0"/>
                </a:solidFill>
              </a:rPr>
              <a:t>looping</a:t>
            </a:r>
            <a:r>
              <a:rPr lang="pt-BR" sz="1600" b="1" dirty="0">
                <a:solidFill>
                  <a:srgbClr val="7030A0"/>
                </a:solidFill>
              </a:rPr>
              <a:t> infinito.</a:t>
            </a:r>
          </a:p>
          <a:p>
            <a:pPr marL="0" indent="0">
              <a:buNone/>
            </a:pPr>
            <a:endParaRPr lang="pt-BR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pt-BR" sz="1100" dirty="0"/>
          </a:p>
          <a:p>
            <a:pPr marL="0" indent="0">
              <a:buNone/>
            </a:pPr>
            <a:endParaRPr lang="pt-BR" sz="1100" dirty="0"/>
          </a:p>
          <a:p>
            <a:pPr marL="0" indent="0">
              <a:buNone/>
            </a:pP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39357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638" y="0"/>
            <a:ext cx="11513713" cy="150706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Como funciona o laço de repetição do </a:t>
            </a:r>
            <a:br>
              <a:rPr lang="pt-BR" dirty="0"/>
            </a:br>
            <a:r>
              <a:rPr lang="pt-BR" dirty="0"/>
              <a:t>comando “</a:t>
            </a:r>
            <a:r>
              <a:rPr lang="pt-BR" dirty="0" err="1"/>
              <a:t>while</a:t>
            </a:r>
            <a:r>
              <a:rPr lang="pt-BR" dirty="0"/>
              <a:t>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712890"/>
            <a:ext cx="10006885" cy="45333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/>
              <a:t>1º) a </a:t>
            </a:r>
            <a:r>
              <a:rPr lang="pt-BR" b="1" dirty="0"/>
              <a:t>variável que controlará o laço </a:t>
            </a:r>
            <a:r>
              <a:rPr lang="pt-BR" dirty="0"/>
              <a:t>deve ser iniciada </a:t>
            </a:r>
            <a:r>
              <a:rPr lang="pt-BR" b="1" u="sng" dirty="0"/>
              <a:t>ANTES DO COMANDO </a:t>
            </a:r>
            <a:r>
              <a:rPr lang="pt-BR" b="1" u="sng" dirty="0" err="1"/>
              <a:t>while</a:t>
            </a:r>
            <a:r>
              <a:rPr lang="pt-BR" dirty="0"/>
              <a:t>, através de comando de </a:t>
            </a:r>
            <a:r>
              <a:rPr lang="pt-BR" b="1" dirty="0"/>
              <a:t>atribuição (programador)</a:t>
            </a:r>
            <a:r>
              <a:rPr lang="pt-BR" dirty="0"/>
              <a:t> ou </a:t>
            </a:r>
            <a:r>
              <a:rPr lang="pt-BR" b="1" dirty="0"/>
              <a:t>leitura (usuário).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2º) Ao encontrar o comando </a:t>
            </a:r>
            <a:r>
              <a:rPr lang="pt-BR" dirty="0" err="1"/>
              <a:t>while</a:t>
            </a:r>
            <a:r>
              <a:rPr lang="pt-BR" dirty="0"/>
              <a:t>(), testa-se a condição. </a:t>
            </a:r>
          </a:p>
          <a:p>
            <a:pPr lvl="1" algn="just"/>
            <a:r>
              <a:rPr lang="pt-BR" dirty="0"/>
              <a:t>Se o </a:t>
            </a:r>
            <a:r>
              <a:rPr lang="pt-BR" u="sng" dirty="0"/>
              <a:t>resultado do teste for .V. </a:t>
            </a:r>
            <a:r>
              <a:rPr lang="pt-BR" dirty="0"/>
              <a:t>:  os comandos do interior do laço </a:t>
            </a:r>
            <a:r>
              <a:rPr lang="pt-BR" b="1" u="sng" dirty="0"/>
              <a:t>serão executados</a:t>
            </a:r>
            <a:r>
              <a:rPr lang="pt-BR" dirty="0"/>
              <a:t>. </a:t>
            </a:r>
          </a:p>
          <a:p>
            <a:pPr lvl="1" algn="just"/>
            <a:r>
              <a:rPr lang="pt-BR" dirty="0"/>
              <a:t>Caso o </a:t>
            </a:r>
            <a:r>
              <a:rPr lang="pt-BR" u="sng" dirty="0"/>
              <a:t>resultado do teste for .F.</a:t>
            </a:r>
            <a:r>
              <a:rPr lang="pt-BR" dirty="0"/>
              <a:t>: os comando do  laço de repetição </a:t>
            </a:r>
            <a:r>
              <a:rPr lang="pt-BR" b="1" u="sng" dirty="0"/>
              <a:t>NÃO são mais executados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>
                <a:solidFill>
                  <a:srgbClr val="7030A0"/>
                </a:solidFill>
              </a:rPr>
              <a:t>IMPORTANTE !!!!!!!!!!!!!</a:t>
            </a:r>
          </a:p>
          <a:p>
            <a:pPr marL="0" indent="0" algn="just">
              <a:buNone/>
            </a:pPr>
            <a:r>
              <a:rPr lang="pt-BR" b="1" dirty="0">
                <a:solidFill>
                  <a:srgbClr val="7030A0"/>
                </a:solidFill>
              </a:rPr>
              <a:t>O “</a:t>
            </a:r>
            <a:r>
              <a:rPr lang="pt-BR" b="1" dirty="0" err="1">
                <a:solidFill>
                  <a:srgbClr val="7030A0"/>
                </a:solidFill>
              </a:rPr>
              <a:t>while</a:t>
            </a:r>
            <a:r>
              <a:rPr lang="pt-BR" b="1" dirty="0">
                <a:solidFill>
                  <a:srgbClr val="7030A0"/>
                </a:solidFill>
              </a:rPr>
              <a:t>” </a:t>
            </a:r>
            <a:r>
              <a:rPr lang="pt-BR" b="1" u="sng" dirty="0">
                <a:solidFill>
                  <a:srgbClr val="7030A0"/>
                </a:solidFill>
              </a:rPr>
              <a:t>não tem passo automático</a:t>
            </a:r>
            <a:r>
              <a:rPr lang="pt-BR" b="1" dirty="0">
                <a:solidFill>
                  <a:srgbClr val="7030A0"/>
                </a:solidFill>
              </a:rPr>
              <a:t>, cabe ao programador criar uma forma para variar o valor da variável que controla o laço de repetição. Se não for feito, o programa entrará em LOOPING INFINITO (repetição INFINITA).</a:t>
            </a:r>
          </a:p>
        </p:txBody>
      </p:sp>
    </p:spTree>
    <p:extLst>
      <p:ext uri="{BB962C8B-B14F-4D97-AF65-F5344CB8AC3E}">
        <p14:creationId xmlns:p14="http://schemas.microsoft.com/office/powerpoint/2010/main" val="385079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08" y="0"/>
            <a:ext cx="11834053" cy="1507067"/>
          </a:xfrm>
        </p:spPr>
        <p:txBody>
          <a:bodyPr/>
          <a:lstStyle/>
          <a:p>
            <a:r>
              <a:rPr lang="pt-BR" dirty="0"/>
              <a:t>EXEMPLO 1 : Escrevendo 10 vezes na tela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615189" y="1326524"/>
            <a:ext cx="609170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TRANSFORMANDO em  comando “</a:t>
            </a:r>
            <a:r>
              <a:rPr lang="pt-BR" dirty="0" err="1"/>
              <a:t>while</a:t>
            </a:r>
            <a:r>
              <a:rPr lang="pt-BR" dirty="0"/>
              <a:t>”: </a:t>
            </a:r>
          </a:p>
          <a:p>
            <a:endParaRPr lang="pt-BR" dirty="0"/>
          </a:p>
          <a:p>
            <a:r>
              <a:rPr lang="pt-BR" b="1" dirty="0">
                <a:solidFill>
                  <a:srgbClr val="00B050"/>
                </a:solidFill>
              </a:rPr>
              <a:t>x=1 ;</a:t>
            </a:r>
          </a:p>
          <a:p>
            <a:r>
              <a:rPr lang="pt-BR" dirty="0" err="1"/>
              <a:t>while</a:t>
            </a:r>
            <a:r>
              <a:rPr lang="pt-BR" dirty="0"/>
              <a:t> (</a:t>
            </a:r>
            <a:r>
              <a:rPr lang="pt-BR" b="1" dirty="0">
                <a:solidFill>
                  <a:srgbClr val="00B0F0"/>
                </a:solidFill>
              </a:rPr>
              <a:t>x&lt;=10</a:t>
            </a:r>
            <a:r>
              <a:rPr lang="pt-BR" dirty="0"/>
              <a:t>) {</a:t>
            </a:r>
          </a:p>
          <a:p>
            <a:r>
              <a:rPr lang="pt-BR" dirty="0"/>
              <a:t>	</a:t>
            </a:r>
            <a:r>
              <a:rPr lang="pt-BR" dirty="0" err="1"/>
              <a:t>printf</a:t>
            </a:r>
            <a:r>
              <a:rPr lang="pt-BR" dirty="0"/>
              <a:t> (“teste \n”);</a:t>
            </a:r>
          </a:p>
          <a:p>
            <a:r>
              <a:rPr lang="pt-BR" dirty="0"/>
              <a:t>	</a:t>
            </a:r>
            <a:r>
              <a:rPr lang="pt-BR" b="1" dirty="0">
                <a:solidFill>
                  <a:srgbClr val="FFC000"/>
                </a:solidFill>
              </a:rPr>
              <a:t>x= x+1 ;</a:t>
            </a:r>
          </a:p>
          <a:p>
            <a:r>
              <a:rPr lang="pt-BR" dirty="0"/>
              <a:t>}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No exemplo acima percebam:</a:t>
            </a:r>
          </a:p>
          <a:p>
            <a:r>
              <a:rPr lang="pt-BR" b="1" dirty="0">
                <a:solidFill>
                  <a:srgbClr val="00B050"/>
                </a:solidFill>
              </a:rPr>
              <a:t>X=1; – refere-se a inicialização da variável x (x de1)</a:t>
            </a:r>
          </a:p>
          <a:p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>
                <a:solidFill>
                  <a:srgbClr val="00B0F0"/>
                </a:solidFill>
              </a:rPr>
              <a:t>x&lt;=10 – refere-se a condição de parada (até 10)</a:t>
            </a:r>
            <a:endParaRPr lang="pt-BR" dirty="0"/>
          </a:p>
          <a:p>
            <a:endParaRPr lang="pt-BR" dirty="0"/>
          </a:p>
          <a:p>
            <a:r>
              <a:rPr lang="pt-BR" b="1">
                <a:solidFill>
                  <a:srgbClr val="FFC000"/>
                </a:solidFill>
              </a:rPr>
              <a:t>X= </a:t>
            </a:r>
            <a:r>
              <a:rPr lang="pt-BR" b="1" dirty="0">
                <a:solidFill>
                  <a:srgbClr val="FFC000"/>
                </a:solidFill>
              </a:rPr>
              <a:t>x+1; - refere-se a mudança do valor de x (equivale ao passo, no comando para)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60608" y="1326524"/>
            <a:ext cx="50227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Usando o comando ”for”, temos: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for( </a:t>
            </a:r>
            <a:r>
              <a:rPr lang="pt-BR" b="1" dirty="0">
                <a:solidFill>
                  <a:srgbClr val="00B050"/>
                </a:solidFill>
              </a:rPr>
              <a:t>x = 1;</a:t>
            </a:r>
            <a:r>
              <a:rPr lang="pt-BR" b="1" dirty="0">
                <a:solidFill>
                  <a:srgbClr val="FFFF00"/>
                </a:solidFill>
              </a:rPr>
              <a:t>  </a:t>
            </a:r>
            <a:r>
              <a:rPr lang="pt-BR" b="1" dirty="0">
                <a:solidFill>
                  <a:srgbClr val="00B0F0"/>
                </a:solidFill>
              </a:rPr>
              <a:t>x&lt;=10; </a:t>
            </a:r>
            <a:r>
              <a:rPr lang="pt-BR" dirty="0"/>
              <a:t> </a:t>
            </a:r>
            <a:r>
              <a:rPr lang="pt-BR" b="1" dirty="0">
                <a:solidFill>
                  <a:srgbClr val="FFC000"/>
                </a:solidFill>
              </a:rPr>
              <a:t>x=x+1</a:t>
            </a:r>
            <a:r>
              <a:rPr lang="pt-BR" b="1" dirty="0">
                <a:solidFill>
                  <a:srgbClr val="66FF33"/>
                </a:solidFill>
              </a:rPr>
              <a:t>){ </a:t>
            </a:r>
            <a:endParaRPr lang="pt-BR" dirty="0"/>
          </a:p>
          <a:p>
            <a:r>
              <a:rPr lang="pt-BR" dirty="0"/>
              <a:t>	</a:t>
            </a:r>
            <a:r>
              <a:rPr lang="pt-BR" dirty="0" err="1"/>
              <a:t>printf</a:t>
            </a:r>
            <a:r>
              <a:rPr lang="pt-BR" dirty="0"/>
              <a:t> (“Teste \n”); </a:t>
            </a:r>
          </a:p>
          <a:p>
            <a:r>
              <a:rPr lang="pt-BR" b="1" dirty="0">
                <a:solidFill>
                  <a:srgbClr val="66FF33"/>
                </a:solidFill>
              </a:rPr>
              <a:t>} 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Para o exemplo acima a palavra “teste” será impressa 10 vezes na tela para o usuário.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676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51692"/>
            <a:ext cx="12192000" cy="150706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Quantas vezes o laço de repetição do comando </a:t>
            </a:r>
            <a:r>
              <a:rPr lang="pt-BR" dirty="0" err="1"/>
              <a:t>while</a:t>
            </a:r>
            <a:r>
              <a:rPr lang="pt-BR" dirty="0"/>
              <a:t> É EXECUTADO?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0" y="2440695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/>
              <a:t>Diz-se então que um laço de repetição, usando comando </a:t>
            </a:r>
            <a:r>
              <a:rPr lang="pt-BR" sz="4000" dirty="0" err="1"/>
              <a:t>while</a:t>
            </a:r>
            <a:r>
              <a:rPr lang="pt-BR" sz="4000" dirty="0"/>
              <a:t> é </a:t>
            </a:r>
            <a:r>
              <a:rPr lang="pt-BR" sz="4000" b="1" u="sng" dirty="0">
                <a:solidFill>
                  <a:srgbClr val="FFC000"/>
                </a:solidFill>
              </a:rPr>
              <a:t>executado 0 (zero) ou N (várias) vezes</a:t>
            </a:r>
            <a:r>
              <a:rPr lang="pt-BR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128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076" y="184274"/>
            <a:ext cx="11202987" cy="1507067"/>
          </a:xfrm>
        </p:spPr>
        <p:txBody>
          <a:bodyPr>
            <a:noAutofit/>
          </a:bodyPr>
          <a:lstStyle/>
          <a:p>
            <a:pPr algn="ctr"/>
            <a:r>
              <a:rPr lang="pt-BR" sz="3600" dirty="0"/>
              <a:t>COMO EXECUTAR 0 (ZERO) OU VÁRIAS VEZES?</a:t>
            </a:r>
            <a:br>
              <a:rPr lang="pt-BR" sz="3600" dirty="0"/>
            </a:br>
            <a:r>
              <a:rPr lang="pt-BR" sz="3600" dirty="0"/>
              <a:t>OU SEJA, COMO O USUÁRIO DETERMINA QUANTAS VEZES O LAÇO SERÁ REPETIDO: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38076" y="1761984"/>
            <a:ext cx="1144912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Para o trecho de exemplo abaixo funcionar devemos lembrar da  #include &lt;</a:t>
            </a:r>
            <a:r>
              <a:rPr lang="pt-BR" sz="2400" b="1" dirty="0" err="1">
                <a:solidFill>
                  <a:srgbClr val="FF0000"/>
                </a:solidFill>
              </a:rPr>
              <a:t>string.h</a:t>
            </a:r>
            <a:r>
              <a:rPr lang="pt-BR" sz="2400" b="1" dirty="0">
                <a:solidFill>
                  <a:srgbClr val="FF0000"/>
                </a:solidFill>
              </a:rPr>
              <a:t>&gt;!</a:t>
            </a:r>
          </a:p>
          <a:p>
            <a:r>
              <a:rPr lang="pt-BR" sz="2400" b="1" dirty="0">
                <a:solidFill>
                  <a:srgbClr val="FFC000"/>
                </a:solidFill>
              </a:rPr>
              <a:t>	</a:t>
            </a:r>
            <a:r>
              <a:rPr lang="pt-BR" sz="2400" b="1" i="1" dirty="0" err="1">
                <a:solidFill>
                  <a:srgbClr val="FFC000"/>
                </a:solidFill>
              </a:rPr>
              <a:t>printf</a:t>
            </a:r>
            <a:r>
              <a:rPr lang="pt-BR" sz="2400" b="1" i="1" dirty="0">
                <a:solidFill>
                  <a:srgbClr val="FFC000"/>
                </a:solidFill>
              </a:rPr>
              <a:t> (“Deseja iniciar a impressão da palavra teste? Responda S ou N \n”); </a:t>
            </a:r>
          </a:p>
          <a:p>
            <a:r>
              <a:rPr lang="pt-BR" sz="2400" b="1" i="1" dirty="0">
                <a:solidFill>
                  <a:srgbClr val="FFC000"/>
                </a:solidFill>
              </a:rPr>
              <a:t>	</a:t>
            </a:r>
            <a:r>
              <a:rPr lang="pt-BR" sz="2400" b="1" i="1" dirty="0" err="1">
                <a:solidFill>
                  <a:srgbClr val="FFC000"/>
                </a:solidFill>
              </a:rPr>
              <a:t>scanf</a:t>
            </a:r>
            <a:r>
              <a:rPr lang="pt-BR" sz="2400" b="1" i="1" dirty="0">
                <a:solidFill>
                  <a:srgbClr val="FFC000"/>
                </a:solidFill>
              </a:rPr>
              <a:t>  (“%s”, &amp;</a:t>
            </a:r>
            <a:r>
              <a:rPr lang="pt-BR" sz="2400" b="1" i="1" dirty="0" err="1">
                <a:solidFill>
                  <a:srgbClr val="FFC000"/>
                </a:solidFill>
              </a:rPr>
              <a:t>resp</a:t>
            </a:r>
            <a:r>
              <a:rPr lang="pt-BR" sz="2400" b="1" i="1" dirty="0">
                <a:solidFill>
                  <a:srgbClr val="FFC000"/>
                </a:solidFill>
              </a:rPr>
              <a:t>); </a:t>
            </a:r>
          </a:p>
          <a:p>
            <a:r>
              <a:rPr lang="pt-BR" sz="2400" i="1" dirty="0"/>
              <a:t>	</a:t>
            </a:r>
            <a:r>
              <a:rPr lang="pt-BR" sz="2400" i="1" dirty="0" err="1"/>
              <a:t>while</a:t>
            </a:r>
            <a:r>
              <a:rPr lang="pt-BR" sz="2400" i="1" dirty="0"/>
              <a:t>  (</a:t>
            </a:r>
            <a:r>
              <a:rPr lang="pt-BR" sz="2400" i="1" dirty="0" err="1"/>
              <a:t>strcmp</a:t>
            </a:r>
            <a:r>
              <a:rPr lang="pt-BR" sz="2400" i="1" dirty="0"/>
              <a:t>(</a:t>
            </a:r>
            <a:r>
              <a:rPr lang="pt-BR" sz="2400" b="1" i="1" dirty="0" err="1">
                <a:solidFill>
                  <a:srgbClr val="00B0F0"/>
                </a:solidFill>
              </a:rPr>
              <a:t>resp</a:t>
            </a:r>
            <a:r>
              <a:rPr lang="pt-BR" sz="2400" b="1" i="1" dirty="0">
                <a:solidFill>
                  <a:srgbClr val="00B0F0"/>
                </a:solidFill>
              </a:rPr>
              <a:t>,"S”</a:t>
            </a:r>
            <a:r>
              <a:rPr lang="pt-BR" sz="2400" i="1" dirty="0"/>
              <a:t>)==0) { </a:t>
            </a:r>
          </a:p>
          <a:p>
            <a:r>
              <a:rPr lang="pt-BR" sz="2400" i="1" dirty="0"/>
              <a:t>		</a:t>
            </a:r>
            <a:r>
              <a:rPr lang="pt-BR" sz="2400" i="1" dirty="0" err="1"/>
              <a:t>printf</a:t>
            </a:r>
            <a:r>
              <a:rPr lang="pt-BR" sz="2400" i="1" dirty="0"/>
              <a:t> (“teste \n”);</a:t>
            </a:r>
          </a:p>
          <a:p>
            <a:r>
              <a:rPr lang="pt-BR" sz="2400" i="1" dirty="0">
                <a:solidFill>
                  <a:srgbClr val="7030A0"/>
                </a:solidFill>
              </a:rPr>
              <a:t>		</a:t>
            </a:r>
            <a:r>
              <a:rPr lang="pt-BR" sz="2400" b="1" i="1" dirty="0" err="1">
                <a:solidFill>
                  <a:srgbClr val="7030A0"/>
                </a:solidFill>
              </a:rPr>
              <a:t>printf</a:t>
            </a:r>
            <a:r>
              <a:rPr lang="pt-BR" sz="2400" b="1" i="1" dirty="0">
                <a:solidFill>
                  <a:srgbClr val="7030A0"/>
                </a:solidFill>
              </a:rPr>
              <a:t>(“Deseja continuar imprimindo? Responda S ou  N \n”);</a:t>
            </a:r>
          </a:p>
          <a:p>
            <a:r>
              <a:rPr lang="pt-BR" sz="2400" b="1" i="1" dirty="0">
                <a:solidFill>
                  <a:srgbClr val="7030A0"/>
                </a:solidFill>
              </a:rPr>
              <a:t>		</a:t>
            </a:r>
            <a:r>
              <a:rPr lang="pt-BR" sz="2400" b="1" i="1" dirty="0" err="1">
                <a:solidFill>
                  <a:srgbClr val="7030A0"/>
                </a:solidFill>
              </a:rPr>
              <a:t>scanf</a:t>
            </a:r>
            <a:r>
              <a:rPr lang="pt-BR" sz="2400" b="1" i="1" dirty="0">
                <a:solidFill>
                  <a:srgbClr val="7030A0"/>
                </a:solidFill>
              </a:rPr>
              <a:t>(“%s”, &amp;</a:t>
            </a:r>
            <a:r>
              <a:rPr lang="pt-BR" sz="2400" b="1" i="1" dirty="0" err="1">
                <a:solidFill>
                  <a:srgbClr val="7030A0"/>
                </a:solidFill>
              </a:rPr>
              <a:t>resp</a:t>
            </a:r>
            <a:r>
              <a:rPr lang="pt-BR" sz="2400" b="1" i="1" dirty="0">
                <a:solidFill>
                  <a:srgbClr val="7030A0"/>
                </a:solidFill>
              </a:rPr>
              <a:t>);</a:t>
            </a:r>
          </a:p>
          <a:p>
            <a:r>
              <a:rPr lang="pt-BR" sz="2400" i="1" dirty="0"/>
              <a:t>	}</a:t>
            </a:r>
            <a:endParaRPr lang="pt-BR" i="1" dirty="0"/>
          </a:p>
          <a:p>
            <a:endParaRPr lang="pt-BR" dirty="0"/>
          </a:p>
          <a:p>
            <a:r>
              <a:rPr lang="pt-BR" dirty="0"/>
              <a:t>OBSERVAÇÕES: </a:t>
            </a:r>
          </a:p>
          <a:p>
            <a:pPr marL="285750" indent="-285750">
              <a:buFontTx/>
              <a:buChar char="-"/>
            </a:pPr>
            <a:r>
              <a:rPr lang="pt-BR" dirty="0"/>
              <a:t>Repare que o usuário determina se inicia o laço ou não, através da digitação do “S” ou “N”</a:t>
            </a:r>
          </a:p>
          <a:p>
            <a:pPr marL="285750" indent="-285750">
              <a:buFontTx/>
              <a:buChar char="-"/>
            </a:pPr>
            <a:r>
              <a:rPr lang="pt-BR" dirty="0"/>
              <a:t>Repare também que a repetição se dará, somente se o usuário continuar respondendo “S”</a:t>
            </a:r>
          </a:p>
          <a:p>
            <a:pPr marL="285750" indent="-285750">
              <a:buFontTx/>
              <a:buChar char="-"/>
            </a:pPr>
            <a:r>
              <a:rPr lang="pt-BR" b="1" dirty="0"/>
              <a:t>NO EXEMPLO ACIMA O PROGRAMADOR NÃO SABE QUANTAS VEZES O LAÇO SERÁ EXECUTADO, POIS O USUÁRIO É QUEM DETERMINARÁ ESTA CONDIÇÃO, </a:t>
            </a:r>
            <a:r>
              <a:rPr lang="pt-BR" b="1" u="sng" dirty="0"/>
              <a:t>POR ISSO SE DIZ QUE ESTE LAÇO SERÁ EXECUTADO 0 (ZERO) OU VÁRIAS VEZES.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69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770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Aula 3 – 1º ANO – INFORMÁTICA/ELETRÔNICA Disciplina: L.E.  e  Informática Aplicada</vt:lpstr>
      <vt:lpstr>QUANDO USAR O COMANDO “while(){} ” ?</vt:lpstr>
      <vt:lpstr>SINTAXE DO COMANDO “while(){};”</vt:lpstr>
      <vt:lpstr>Como funciona o laço de repetição do  comando “while”?</vt:lpstr>
      <vt:lpstr>EXEMPLO 1 : Escrevendo 10 vezes na tela</vt:lpstr>
      <vt:lpstr>Quantas vezes o laço de repetição do comando while É EXECUTADO?</vt:lpstr>
      <vt:lpstr>COMO EXECUTAR 0 (ZERO) OU VÁRIAS VEZES? OU SEJA, COMO O USUÁRIO DETERMINA QUANTAS VEZES O LAÇO SERÁ REPETIDO: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 –  1º ANO – INFORMÁTICA 1º ANO - ELETRÔNICA</dc:title>
  <dc:creator>Usuário do Windows</dc:creator>
  <cp:lastModifiedBy>ALBERSON WANDER SA DOS SANTOS</cp:lastModifiedBy>
  <cp:revision>38</cp:revision>
  <dcterms:created xsi:type="dcterms:W3CDTF">2020-04-02T14:44:22Z</dcterms:created>
  <dcterms:modified xsi:type="dcterms:W3CDTF">2022-04-08T10:34:19Z</dcterms:modified>
</cp:coreProperties>
</file>